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7" r:id="rId5"/>
    <p:sldId id="276" r:id="rId6"/>
    <p:sldId id="339" r:id="rId7"/>
    <p:sldId id="275" r:id="rId8"/>
    <p:sldId id="285" r:id="rId9"/>
    <p:sldId id="342" r:id="rId10"/>
    <p:sldId id="343" r:id="rId11"/>
    <p:sldId id="345" r:id="rId12"/>
    <p:sldId id="346" r:id="rId13"/>
    <p:sldId id="347" r:id="rId14"/>
    <p:sldId id="344" r:id="rId15"/>
    <p:sldId id="348" r:id="rId16"/>
    <p:sldId id="350" r:id="rId17"/>
    <p:sldId id="352" r:id="rId18"/>
    <p:sldId id="299" r:id="rId19"/>
    <p:sldId id="349" r:id="rId20"/>
    <p:sldId id="356" r:id="rId21"/>
    <p:sldId id="351" r:id="rId22"/>
    <p:sldId id="304" r:id="rId23"/>
    <p:sldId id="358" r:id="rId24"/>
    <p:sldId id="305" r:id="rId25"/>
    <p:sldId id="271" r:id="rId26"/>
    <p:sldId id="334" r:id="rId27"/>
    <p:sldId id="336" r:id="rId28"/>
    <p:sldId id="337" r:id="rId29"/>
    <p:sldId id="261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M.Y.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B8A"/>
    <a:srgbClr val="FFFFFF"/>
    <a:srgbClr val="0070C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853768-7E5A-4D17-B075-E92B25ADE21A}" styleName="表样式 1">
    <a:wholeTbl>
      <a:tcTxStyle>
        <a:fontRef idx="none">
          <a:srgbClr val="000000"/>
        </a:fontRef>
      </a:tcTxStyle>
      <a:tcStyle>
        <a:tcBdr>
          <a:left>
            <a:ln w="12700" cmpd="sng">
              <a:solidFill>
                <a:srgbClr val="114B8A"/>
              </a:solidFill>
              <a:prstDash val="solid"/>
            </a:ln>
          </a:left>
          <a:right>
            <a:ln w="12700" cmpd="sng">
              <a:solidFill>
                <a:srgbClr val="114B8A"/>
              </a:solidFill>
              <a:prstDash val="solid"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114B8A">
              <a:lumMod val="10000"/>
              <a:lumOff val="90000"/>
            </a:srgbClr>
          </a:solidFill>
        </a:fill>
      </a:tcStyle>
    </a:band2H>
    <a:band1V>
      <a:tcStyle>
        <a:tcBdr>
          <a:left>
            <a:ln w="12700" cmpd="sng">
              <a:solidFill>
                <a:srgbClr val="114B8A"/>
              </a:solidFill>
              <a:prstDash val="solid"/>
            </a:ln>
          </a:left>
          <a:right>
            <a:ln w="12700" cmpd="sng">
              <a:solidFill>
                <a:srgbClr val="114B8A"/>
              </a:solidFill>
              <a:prstDash val="solid"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>
              <a:lumMod val="10000"/>
              <a:lumOff val="90000"/>
            </a:srgbClr>
          </a:solidFill>
        </a:fill>
      </a:tcStyle>
    </a:band1V>
    <a:band2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/>
          </a:solidFill>
        </a:fill>
      </a:tcStyle>
    </a:band2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 w="12700" cmpd="sng">
              <a:solidFill>
                <a:srgbClr val="114B8A"/>
              </a:solidFill>
              <a:prstDash val="solid"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114B8A"/>
              </a:solidFill>
              <a:prstDash val="solid"/>
            </a:ln>
          </a:left>
          <a:right>
            <a:ln>
              <a:noFill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>
              <a:lumMod val="20000"/>
              <a:lumOff val="80000"/>
            </a:srgbClr>
          </a:solidFill>
        </a:fill>
      </a:tcStyle>
    </a:firstCol>
    <a:lastRow>
      <a:tcTxStyle b="on">
        <a:fontRef idx="none">
          <a:srgbClr val="114B8A"/>
        </a:fontRef>
      </a:tcTxStyle>
      <a:tcStyle>
        <a:tcBdr>
          <a:left>
            <a:ln w="12700" cmpd="sng">
              <a:solidFill>
                <a:srgbClr val="114B8A"/>
              </a:solidFill>
              <a:prstDash val="solid"/>
            </a:ln>
          </a:left>
          <a:right>
            <a:ln w="12700" cmpd="sng">
              <a:solidFill>
                <a:srgbClr val="114B8A"/>
              </a:solidFill>
              <a:prstDash val="solid"/>
            </a:ln>
          </a:right>
          <a:top>
            <a:ln w="9525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114B8A"/>
              </a:solidFill>
              <a:prstDash val="solid"/>
            </a:ln>
          </a:left>
          <a:right>
            <a:ln w="12700" cmpd="sng">
              <a:solidFill>
                <a:srgbClr val="114B8A"/>
              </a:solidFill>
              <a:prstDash val="solid"/>
            </a:ln>
          </a:right>
          <a:top>
            <a:ln w="12700" cmpd="sng">
              <a:solidFill>
                <a:srgbClr val="114B8A"/>
              </a:solidFill>
              <a:prstDash val="solid"/>
            </a:ln>
          </a:top>
          <a:bottom>
            <a:ln w="12700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/>
          </a:solidFill>
        </a:fill>
      </a:tcStyle>
    </a:firstRow>
  </a:tblStyle>
  <a:tblStyle styleId="{99FEFFB7-0F52-4FD7-B296-02A80756CE79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8090C"/>
              </a:solidFill>
              <a:prstDash val="solid"/>
            </a:ln>
          </a:top>
          <a:bottom>
            <a:ln w="12700" cmpd="sng">
              <a:solidFill>
                <a:srgbClr val="08090C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2F2F2"/>
          </a:solidFill>
        </a:fill>
      </a:tcStyle>
    </a:band2H>
    <a:band1V>
      <a:tcStyle>
        <a:tcBdr/>
        <a:fill>
          <a:solidFill>
            <a:srgbClr val="F2F2F2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8090C"/>
              </a:solidFill>
              <a:prstDash val="solid"/>
            </a:ln>
          </a:top>
          <a:bottom>
            <a:ln w="12700" cmpd="sng">
              <a:solidFill>
                <a:srgbClr val="08090C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8090C"/>
              </a:solidFill>
              <a:prstDash val="solid"/>
            </a:ln>
          </a:top>
          <a:bottom>
            <a:ln w="12700" cmpd="sng">
              <a:solidFill>
                <a:srgbClr val="08090C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E3E3E3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00000"/>
              </a:solidFill>
              <a:prstDash val="solid"/>
            </a:ln>
          </a:top>
          <a:bottom>
            <a:ln w="12700" cmpd="sng">
              <a:solidFill>
                <a:srgbClr val="0000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/>
          </a:solidFill>
        </a:fill>
      </a:tcStyle>
    </a:lastRow>
    <a:seCell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rgbClr val="114B8A"/>
              </a:solidFill>
              <a:prstDash val="solid"/>
            </a:ln>
          </a:top>
          <a:bottom>
            <a:ln w="9525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rgbClr val="114B8A"/>
              </a:solidFill>
              <a:prstDash val="solid"/>
            </a:ln>
          </a:top>
          <a:bottom>
            <a:ln w="9525" cmpd="sng">
              <a:solidFill>
                <a:srgbClr val="114B8A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rgbClr val="08090C"/>
              </a:solidFill>
              <a:prstDash val="solid"/>
            </a:ln>
          </a:top>
          <a:bottom>
            <a:ln w="12700" cmpd="sng">
              <a:solidFill>
                <a:srgbClr val="08090C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114B8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47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0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.wmf"/><Relationship Id="rId3" Type="http://schemas.openxmlformats.org/officeDocument/2006/relationships/image" Target="../media/image13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9D9E9-138F-44C9-80C6-A4B0A013ED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768" y="86680"/>
            <a:ext cx="11235431" cy="611419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706469" y="5787071"/>
            <a:ext cx="1162235" cy="365125"/>
          </a:xfrm>
        </p:spPr>
        <p:txBody>
          <a:bodyPr/>
          <a:lstStyle/>
          <a:p>
            <a:fld id="{92781BCE-586A-4E30-B621-4F12F6CBAB6D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2-14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9631721" y="118831"/>
            <a:ext cx="2340478" cy="59136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750152"/>
            <a:ext cx="12192000" cy="62165"/>
          </a:xfrm>
          <a:prstGeom prst="rect">
            <a:avLst/>
          </a:prstGeom>
          <a:solidFill>
            <a:srgbClr val="597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rot="5400000">
            <a:off x="107497" y="103072"/>
            <a:ext cx="507057" cy="538578"/>
          </a:xfrm>
          <a:custGeom>
            <a:avLst/>
            <a:gdLst>
              <a:gd name="connsiteX0" fmla="*/ 0 w 818967"/>
              <a:gd name="connsiteY0" fmla="*/ 834499 h 834499"/>
              <a:gd name="connsiteX1" fmla="*/ 0 w 818967"/>
              <a:gd name="connsiteY1" fmla="*/ 363985 h 834499"/>
              <a:gd name="connsiteX2" fmla="*/ 0 w 818967"/>
              <a:gd name="connsiteY2" fmla="*/ 363983 h 834499"/>
              <a:gd name="connsiteX3" fmla="*/ 2 w 818967"/>
              <a:gd name="connsiteY3" fmla="*/ 363983 h 834499"/>
              <a:gd name="connsiteX4" fmla="*/ 409484 w 818967"/>
              <a:gd name="connsiteY4" fmla="*/ 0 h 834499"/>
              <a:gd name="connsiteX5" fmla="*/ 818965 w 818967"/>
              <a:gd name="connsiteY5" fmla="*/ 363983 h 834499"/>
              <a:gd name="connsiteX6" fmla="*/ 818965 w 818967"/>
              <a:gd name="connsiteY6" fmla="*/ 363983 h 834499"/>
              <a:gd name="connsiteX7" fmla="*/ 818965 w 818967"/>
              <a:gd name="connsiteY7" fmla="*/ 363983 h 834499"/>
              <a:gd name="connsiteX8" fmla="*/ 818967 w 818967"/>
              <a:gd name="connsiteY8" fmla="*/ 363985 h 834499"/>
              <a:gd name="connsiteX9" fmla="*/ 818965 w 818967"/>
              <a:gd name="connsiteY9" fmla="*/ 363985 h 834499"/>
              <a:gd name="connsiteX10" fmla="*/ 818965 w 818967"/>
              <a:gd name="connsiteY10" fmla="*/ 834499 h 83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967" h="834499">
                <a:moveTo>
                  <a:pt x="0" y="834499"/>
                </a:moveTo>
                <a:lnTo>
                  <a:pt x="0" y="363985"/>
                </a:lnTo>
                <a:lnTo>
                  <a:pt x="0" y="363983"/>
                </a:lnTo>
                <a:lnTo>
                  <a:pt x="2" y="363983"/>
                </a:lnTo>
                <a:lnTo>
                  <a:pt x="409484" y="0"/>
                </a:lnTo>
                <a:lnTo>
                  <a:pt x="818965" y="363983"/>
                </a:lnTo>
                <a:lnTo>
                  <a:pt x="818965" y="363983"/>
                </a:lnTo>
                <a:lnTo>
                  <a:pt x="818965" y="363983"/>
                </a:lnTo>
                <a:lnTo>
                  <a:pt x="818967" y="363985"/>
                </a:lnTo>
                <a:lnTo>
                  <a:pt x="818965" y="363985"/>
                </a:lnTo>
                <a:lnTo>
                  <a:pt x="818965" y="834499"/>
                </a:lnTo>
                <a:close/>
              </a:path>
            </a:pathLst>
          </a:custGeom>
          <a:solidFill>
            <a:srgbClr val="597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309053"/>
            <a:ext cx="12192000" cy="548947"/>
          </a:xfrm>
          <a:prstGeom prst="rect">
            <a:avLst/>
          </a:prstGeom>
          <a:solidFill>
            <a:srgbClr val="597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958789" y="6379867"/>
            <a:ext cx="2308194" cy="4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3659080" y="6380072"/>
            <a:ext cx="2308194" cy="426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 userDrawn="1"/>
        </p:nvSpPr>
        <p:spPr>
          <a:xfrm>
            <a:off x="6359371" y="6379867"/>
            <a:ext cx="2308194" cy="426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9059662" y="6370137"/>
            <a:ext cx="2308194" cy="426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008473" y="6396690"/>
            <a:ext cx="2680485" cy="43553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9080" y="6396690"/>
            <a:ext cx="2680485" cy="43553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6320759" y="6396690"/>
            <a:ext cx="2680485" cy="43553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9099443" y="6396690"/>
            <a:ext cx="2680485" cy="43553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.wmf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8.tiff"/><Relationship Id="rId6" Type="http://schemas.openxmlformats.org/officeDocument/2006/relationships/image" Target="../media/image3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1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47.wmf"/><Relationship Id="rId15" Type="http://schemas.openxmlformats.org/officeDocument/2006/relationships/oleObject" Target="../embeddings/oleObject20.bin"/><Relationship Id="rId14" Type="http://schemas.openxmlformats.org/officeDocument/2006/relationships/image" Target="../media/image46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4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44.wmf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64.xml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tags" Target="../tags/tag65.xml"/><Relationship Id="rId3" Type="http://schemas.openxmlformats.org/officeDocument/2006/relationships/image" Target="../media/image61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3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7" Type="http://schemas.openxmlformats.org/officeDocument/2006/relationships/vmlDrawing" Target="../drawings/vmlDrawing1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.wmf"/><Relationship Id="rId14" Type="http://schemas.openxmlformats.org/officeDocument/2006/relationships/oleObject" Target="../embeddings/oleObject4.bin"/><Relationship Id="rId13" Type="http://schemas.openxmlformats.org/officeDocument/2006/relationships/image" Target="../media/image14.png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3.bin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3.wmf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22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21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20.wmf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9.wmf"/><Relationship Id="rId10" Type="http://schemas.openxmlformats.org/officeDocument/2006/relationships/oleObject" Target="../embeddings/oleObject12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6973" y="934869"/>
            <a:ext cx="873804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海南大学计算机与网络空间安全学院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531214" y="2086132"/>
            <a:ext cx="5129561" cy="493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立体网络安全团队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561577" y="3816150"/>
            <a:ext cx="11117054" cy="931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2271833" y="4986654"/>
            <a:ext cx="7647699" cy="607726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2272030" y="5160645"/>
            <a:ext cx="73723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专业：软件工程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学号：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22220854000203      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答辩人：张贺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82575" y="2879725"/>
            <a:ext cx="11485880" cy="82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基于不平衡学习的实例分割方法研究</a:t>
            </a:r>
            <a:endParaRPr lang="zh-CN" altLang="en-US" sz="4000" b="1" dirty="0"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105" y="3937000"/>
            <a:ext cx="10577830" cy="78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dirty="0"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Research on Instance Segmentation Methods Based on Imbalanced Learning</a:t>
            </a:r>
            <a:endParaRPr lang="en-US" altLang="zh-CN" sz="2000" dirty="0"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xiaohuixiaomingzu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3890" y="758190"/>
            <a:ext cx="5824855" cy="189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：类难度感知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(CDA)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481455"/>
            <a:ext cx="10483215" cy="368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45920"/>
            <a:ext cx="2837815" cy="22752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80" y="2661920"/>
            <a:ext cx="2364740" cy="17843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l="1939" t="28270" b="22405"/>
          <a:stretch>
            <a:fillRect/>
          </a:stretch>
        </p:blipFill>
        <p:spPr>
          <a:xfrm>
            <a:off x="1035050" y="5563235"/>
            <a:ext cx="10121900" cy="670560"/>
          </a:xfrm>
          <a:prstGeom prst="rect">
            <a:avLst/>
          </a:prstGeom>
        </p:spPr>
      </p:pic>
      <p:graphicFrame>
        <p:nvGraphicFramePr>
          <p:cNvPr id="43" name="对象 42"/>
          <p:cNvGraphicFramePr/>
          <p:nvPr/>
        </p:nvGraphicFramePr>
        <p:xfrm>
          <a:off x="7467283" y="2745423"/>
          <a:ext cx="3321050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234565" imgH="584200" progId="Equation.DSMT4">
                  <p:embed/>
                </p:oleObj>
              </mc:Choice>
              <mc:Fallback>
                <p:oleObj name="" r:id="rId7" imgW="2234565" imgH="5842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7283" y="2745423"/>
                        <a:ext cx="3321050" cy="893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7553326" y="4330701"/>
          <a:ext cx="2190115" cy="718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9" imgW="1473200" imgH="469900" progId="Equation.DSMT4">
                  <p:embed/>
                </p:oleObj>
              </mc:Choice>
              <mc:Fallback>
                <p:oleObj name="" r:id="rId9" imgW="1473200" imgH="4699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53326" y="4330701"/>
                        <a:ext cx="2190115" cy="718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1035050" y="4446270"/>
            <a:ext cx="5757545" cy="950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统计类别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时间窗口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内的预测真阳率</a:t>
            </a:r>
            <a:r>
              <a:rPr lang="en-US" altLang="zh-CN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TPR</a:t>
            </a:r>
            <a:r>
              <a:rPr lang="en-US" altLang="zh-CN" i="1" baseline="-25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en-US" altLang="zh-CN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通过非线性映射函数将真阳率转换为类难度指标</a:t>
            </a:r>
            <a:r>
              <a:rPr lang="en-US" altLang="zh-CN" i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en-US" altLang="zh-CN" i="1" baseline="-25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en-US" altLang="zh-CN" i="1" baseline="-25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146175"/>
            <a:ext cx="10483215" cy="368300"/>
          </a:xfrm>
          <a:prstGeom prst="rect">
            <a:avLst/>
          </a:prstGeom>
        </p:spPr>
      </p:pic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2134870" y="1322070"/>
            <a:ext cx="7611110" cy="1568450"/>
            <a:chOff x="1517" y="2741"/>
            <a:chExt cx="15940" cy="32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7" y="2741"/>
              <a:ext cx="15940" cy="328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2" y="4040"/>
              <a:ext cx="524" cy="49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6544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实时实例分割模型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t="18105" b="15229"/>
          <a:stretch>
            <a:fillRect/>
          </a:stretch>
        </p:blipFill>
        <p:spPr>
          <a:xfrm>
            <a:off x="1511300" y="5945505"/>
            <a:ext cx="9020175" cy="603250"/>
          </a:xfrm>
          <a:prstGeom prst="rect">
            <a:avLst/>
          </a:prstGeom>
        </p:spPr>
      </p:pic>
      <p:pic>
        <p:nvPicPr>
          <p:cNvPr id="19" name="图片 11"/>
          <p:cNvPicPr/>
          <p:nvPr/>
        </p:nvPicPr>
        <p:blipFill>
          <a:blip r:embed="rId7" cstate="hqprint"/>
          <a:srcRect/>
          <a:stretch>
            <a:fillRect/>
          </a:stretch>
        </p:blipFill>
        <p:spPr>
          <a:xfrm>
            <a:off x="2155825" y="2891155"/>
            <a:ext cx="7590155" cy="27520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805116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实时实例分割模型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38480" y="1299845"/>
            <a:ext cx="2736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双路径查询推荐模块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58560" y="1450340"/>
            <a:ext cx="498856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</a:rPr>
              <a:t>实例激活引导</a:t>
            </a:r>
            <a:r>
              <a:rPr lang="en-US" altLang="zh-CN">
                <a:solidFill>
                  <a:schemeClr val="bg1"/>
                </a:solidFill>
              </a:rPr>
              <a:t>IA</a:t>
            </a:r>
            <a:r>
              <a:rPr lang="zh-CN" altLang="en-US">
                <a:solidFill>
                  <a:schemeClr val="bg1"/>
                </a:solidFill>
              </a:rPr>
              <a:t>引导路径（</a:t>
            </a:r>
            <a:r>
              <a:rPr lang="en-US" altLang="zh-CN">
                <a:solidFill>
                  <a:schemeClr val="bg1"/>
                </a:solidFill>
              </a:rPr>
              <a:t>IA-guided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58560" y="4270375"/>
            <a:ext cx="4079240" cy="178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基于</a:t>
            </a:r>
            <a:r>
              <a:rPr lang="en-US" altLang="zh-CN"/>
              <a:t>F5</a:t>
            </a:r>
            <a:r>
              <a:rPr lang="zh-CN" altLang="en-US"/>
              <a:t>特征图</a:t>
            </a:r>
            <a:r>
              <a:rPr lang="en-US" altLang="zh-CN"/>
              <a:t>(1/32</a:t>
            </a:r>
            <a:r>
              <a:rPr lang="zh-CN" altLang="en-US"/>
              <a:t>分辨率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全局语义信息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en-US" altLang="zh-CN"/>
              <a:t>CDA</a:t>
            </a:r>
            <a:r>
              <a:rPr lang="zh-CN" altLang="en-US"/>
              <a:t>机制概率校准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专注困难类别和小目标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58560" y="3712210"/>
            <a:ext cx="383159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bg1"/>
                </a:solidFill>
              </a:rPr>
              <a:t>类难度</a:t>
            </a:r>
            <a:r>
              <a:rPr lang="zh-CN" altLang="en-US">
                <a:solidFill>
                  <a:schemeClr val="bg1"/>
                </a:solidFill>
              </a:rPr>
              <a:t>引导路径（</a:t>
            </a:r>
            <a:r>
              <a:rPr lang="en-US" altLang="zh-CN">
                <a:solidFill>
                  <a:schemeClr val="bg1"/>
                </a:solidFill>
              </a:rPr>
              <a:t>CD-guided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62585" y="1917700"/>
            <a:ext cx="5302885" cy="4041140"/>
            <a:chOff x="460" y="3359"/>
            <a:chExt cx="8351" cy="6364"/>
          </a:xfrm>
        </p:grpSpPr>
        <p:sp>
          <p:nvSpPr>
            <p:cNvPr id="13" name="文本框 12"/>
            <p:cNvSpPr txBox="1"/>
            <p:nvPr/>
          </p:nvSpPr>
          <p:spPr>
            <a:xfrm>
              <a:off x="2620" y="9093"/>
              <a:ext cx="480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/>
                <a:t>双路径查询推荐模块结构图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2" y="8265"/>
              <a:ext cx="8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F4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66" y="7782"/>
              <a:ext cx="72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F5</a:t>
              </a:r>
              <a:endParaRPr lang="en-US" altLang="zh-CN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0" y="8845"/>
              <a:ext cx="884" cy="6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400"/>
                <a:t>F3</a:t>
              </a:r>
              <a:endParaRPr lang="en-US" altLang="zh-CN" sz="240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3" y="3359"/>
              <a:ext cx="7578" cy="5646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258560" y="1935480"/>
            <a:ext cx="5104130" cy="142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基于</a:t>
            </a:r>
            <a:r>
              <a:rPr lang="en-US" altLang="zh-CN"/>
              <a:t>F4</a:t>
            </a:r>
            <a:r>
              <a:rPr lang="zh-CN" altLang="en-US"/>
              <a:t>特征图</a:t>
            </a:r>
            <a:r>
              <a:rPr lang="en-US" altLang="zh-CN"/>
              <a:t>(1/16</a:t>
            </a:r>
            <a:r>
              <a:rPr lang="zh-CN" altLang="en-US"/>
              <a:t>分辨率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提取显著实例特征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局部极大值抑制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适合常见类别和明显目标</a:t>
            </a: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 t="26504" r="25804" b="18049"/>
          <a:stretch>
            <a:fillRect/>
          </a:stretch>
        </p:blipFill>
        <p:spPr>
          <a:xfrm>
            <a:off x="1409065" y="6014720"/>
            <a:ext cx="9063355" cy="6496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rcRect t="12241" b="44655"/>
          <a:stretch>
            <a:fillRect/>
          </a:stretch>
        </p:blipFill>
        <p:spPr>
          <a:xfrm>
            <a:off x="694055" y="3849370"/>
            <a:ext cx="10851515" cy="1644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5274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实时实例分割模型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38480" y="1299845"/>
            <a:ext cx="2736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CDA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损失函数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9960" y="2068195"/>
            <a:ext cx="226800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CDA Loss</a:t>
            </a:r>
            <a:r>
              <a:rPr lang="zh-CN" altLang="en-US">
                <a:solidFill>
                  <a:schemeClr val="bg1"/>
                </a:solidFill>
              </a:rPr>
              <a:t>基本形式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9960" y="4575175"/>
            <a:ext cx="4079240" cy="128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/>
              <a:t>时间维度：</a:t>
            </a:r>
            <a:r>
              <a:rPr lang="en-US" altLang="zh-CN"/>
              <a:t>AAMC</a:t>
            </a:r>
            <a:r>
              <a:rPr lang="zh-CN" altLang="en-US"/>
              <a:t>退火小类注意力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状态维度：</a:t>
            </a:r>
            <a:r>
              <a:rPr lang="en-US" altLang="zh-CN"/>
              <a:t>CDA</a:t>
            </a:r>
            <a:r>
              <a:rPr lang="zh-CN" altLang="en-US"/>
              <a:t>感知</a:t>
            </a:r>
            <a:endParaRPr lang="zh-CN" altLang="en-US"/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双重动态调控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49960" y="4064000"/>
            <a:ext cx="226800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AAMC</a:t>
            </a:r>
            <a:r>
              <a:rPr lang="zh-CN" altLang="en-US">
                <a:solidFill>
                  <a:schemeClr val="bg1"/>
                </a:solidFill>
              </a:rPr>
              <a:t>与</a:t>
            </a:r>
            <a:r>
              <a:rPr lang="en-US" altLang="zh-CN">
                <a:solidFill>
                  <a:schemeClr val="bg1"/>
                </a:solidFill>
              </a:rPr>
              <a:t>CDA</a:t>
            </a:r>
            <a:r>
              <a:rPr lang="zh-CN" altLang="en-US">
                <a:solidFill>
                  <a:schemeClr val="bg1"/>
                </a:solidFill>
              </a:rPr>
              <a:t>融合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201" t="42040" r="16539" b="14776"/>
          <a:stretch>
            <a:fillRect/>
          </a:stretch>
        </p:blipFill>
        <p:spPr>
          <a:xfrm>
            <a:off x="782955" y="6059170"/>
            <a:ext cx="10655935" cy="55118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949960" y="2569210"/>
            <a:ext cx="5449570" cy="1239520"/>
            <a:chOff x="1496" y="4046"/>
            <a:chExt cx="8582" cy="1952"/>
          </a:xfrm>
        </p:grpSpPr>
        <p:sp>
          <p:nvSpPr>
            <p:cNvPr id="30" name="文本框 29"/>
            <p:cNvSpPr txBox="1"/>
            <p:nvPr/>
          </p:nvSpPr>
          <p:spPr>
            <a:xfrm>
              <a:off x="1496" y="4046"/>
              <a:ext cx="8582" cy="19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45000"/>
                </a:lnSpc>
                <a:buFont typeface="Wingdings" panose="05000000000000000000" pitchFamily="2" charset="2"/>
                <a:buChar char="l"/>
              </a:pPr>
              <a:r>
                <a:rPr lang="zh-CN" altLang="en-US"/>
                <a:t>基于实时难度调整不同类别权重</a:t>
              </a:r>
              <a:endParaRPr lang="zh-CN" altLang="en-US"/>
            </a:p>
            <a:p>
              <a:pPr marL="285750" indent="-285750">
                <a:lnSpc>
                  <a:spcPct val="145000"/>
                </a:lnSpc>
                <a:buFont typeface="Wingdings" panose="05000000000000000000" pitchFamily="2" charset="2"/>
                <a:buChar char="l"/>
              </a:pPr>
              <a:r>
                <a:rPr lang="zh-CN" altLang="en-US"/>
                <a:t>线性映射数值稳定</a:t>
              </a:r>
              <a:endParaRPr lang="zh-CN" altLang="en-US"/>
            </a:p>
            <a:p>
              <a:pPr marL="285750" indent="-285750">
                <a:lnSpc>
                  <a:spcPct val="145000"/>
                </a:lnSpc>
                <a:buFont typeface="Wingdings" panose="05000000000000000000" pitchFamily="2" charset="2"/>
                <a:buChar char="l"/>
              </a:pPr>
              <a:r>
                <a:rPr lang="en-US" altLang="zh-CN"/>
                <a:t>  </a:t>
              </a:r>
              <a:r>
                <a:rPr lang="zh-CN" altLang="en-US"/>
                <a:t>是缩放系数，控制难度对权重的影响强度</a:t>
              </a:r>
              <a:endParaRPr lang="zh-CN" altLang="en-US"/>
            </a:p>
            <a:p>
              <a:pPr marL="285750" indent="-285750">
                <a:lnSpc>
                  <a:spcPct val="145000"/>
                </a:lnSpc>
                <a:buFont typeface="Wingdings" panose="05000000000000000000" pitchFamily="2" charset="2"/>
                <a:buChar char="l"/>
              </a:pPr>
              <a:endParaRPr lang="en-US" altLang="zh-CN"/>
            </a:p>
            <a:p>
              <a:pPr marL="285750" indent="-285750">
                <a:lnSpc>
                  <a:spcPct val="145000"/>
                </a:lnSpc>
                <a:buFont typeface="Wingdings" panose="05000000000000000000" pitchFamily="2" charset="2"/>
                <a:buChar char="l"/>
              </a:pPr>
              <a:endParaRPr lang="en-US" altLang="zh-CN"/>
            </a:p>
          </p:txBody>
        </p:sp>
        <p:graphicFrame>
          <p:nvGraphicFramePr>
            <p:cNvPr id="36" name="对象 35"/>
            <p:cNvGraphicFramePr/>
            <p:nvPr/>
          </p:nvGraphicFramePr>
          <p:xfrm>
            <a:off x="1929" y="5555"/>
            <a:ext cx="328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5" imgW="139700" imgH="177165" progId="Equation.DSMT4">
                    <p:embed/>
                  </p:oleObj>
                </mc:Choice>
                <mc:Fallback>
                  <p:oleObj name="" r:id="rId5" imgW="139700" imgH="177165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29" y="5555"/>
                          <a:ext cx="328" cy="4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组合 53"/>
          <p:cNvGrpSpPr/>
          <p:nvPr/>
        </p:nvGrpSpPr>
        <p:grpSpPr>
          <a:xfrm>
            <a:off x="6187440" y="2069465"/>
            <a:ext cx="3924300" cy="1279525"/>
            <a:chOff x="9744" y="4036"/>
            <a:chExt cx="6180" cy="2015"/>
          </a:xfrm>
        </p:grpSpPr>
        <p:graphicFrame>
          <p:nvGraphicFramePr>
            <p:cNvPr id="43" name="对象 42"/>
            <p:cNvGraphicFramePr/>
            <p:nvPr/>
          </p:nvGraphicFramePr>
          <p:xfrm>
            <a:off x="9744" y="4917"/>
            <a:ext cx="6180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" name="" r:id="rId7" imgW="1854200" imgH="431800" progId="Equation.DSMT4">
                    <p:embed/>
                  </p:oleObj>
                </mc:Choice>
                <mc:Fallback>
                  <p:oleObj name="" r:id="rId7" imgW="1854200" imgH="431800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744" y="4917"/>
                          <a:ext cx="6180" cy="11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/>
            <p:cNvGraphicFramePr/>
            <p:nvPr/>
          </p:nvGraphicFramePr>
          <p:xfrm>
            <a:off x="9744" y="4036"/>
            <a:ext cx="2764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9" imgW="889000" imgH="241300" progId="Equation.DSMT4">
                    <p:embed/>
                  </p:oleObj>
                </mc:Choice>
                <mc:Fallback>
                  <p:oleObj name="" r:id="rId9" imgW="889000" imgH="241300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744" y="4036"/>
                          <a:ext cx="2764" cy="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组合 52"/>
          <p:cNvGrpSpPr/>
          <p:nvPr/>
        </p:nvGrpSpPr>
        <p:grpSpPr>
          <a:xfrm>
            <a:off x="6043295" y="4143375"/>
            <a:ext cx="4391660" cy="1729105"/>
            <a:chOff x="1496" y="7325"/>
            <a:chExt cx="6916" cy="2723"/>
          </a:xfrm>
        </p:grpSpPr>
        <p:graphicFrame>
          <p:nvGraphicFramePr>
            <p:cNvPr id="38" name="对象 37"/>
            <p:cNvGraphicFramePr/>
            <p:nvPr/>
          </p:nvGraphicFramePr>
          <p:xfrm>
            <a:off x="1496" y="7325"/>
            <a:ext cx="351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1" imgW="1091565" imgH="254000" progId="Equation.DSMT4">
                    <p:embed/>
                  </p:oleObj>
                </mc:Choice>
                <mc:Fallback>
                  <p:oleObj name="" r:id="rId11" imgW="1091565" imgH="254000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96" y="7325"/>
                          <a:ext cx="3518" cy="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/>
            <p:nvPr/>
          </p:nvGraphicFramePr>
          <p:xfrm>
            <a:off x="1496" y="7951"/>
            <a:ext cx="6633" cy="1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" name="" r:id="rId13" imgW="2691765" imgH="457200" progId="Equation.DSMT4">
                    <p:embed/>
                  </p:oleObj>
                </mc:Choice>
                <mc:Fallback>
                  <p:oleObj name="" r:id="rId13" imgW="2691765" imgH="457200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496" y="7951"/>
                          <a:ext cx="6633" cy="1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/>
            <p:nvPr/>
          </p:nvGraphicFramePr>
          <p:xfrm>
            <a:off x="1496" y="8914"/>
            <a:ext cx="6917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5" imgW="2336800" imgH="431800" progId="Equation.DSMT4">
                    <p:embed/>
                  </p:oleObj>
                </mc:Choice>
                <mc:Fallback>
                  <p:oleObj name="" r:id="rId15" imgW="2336800" imgH="431800" progId="Equation.DSMT4">
                    <p:embed/>
                    <p:pic>
                      <p:nvPicPr>
                        <p:cNvPr id="0" name="图片 2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496" y="8914"/>
                          <a:ext cx="6917" cy="11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rcRect t="12241" b="44655"/>
          <a:stretch>
            <a:fillRect/>
          </a:stretch>
        </p:blipFill>
        <p:spPr>
          <a:xfrm>
            <a:off x="694055" y="1854200"/>
            <a:ext cx="10851515" cy="164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5274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——COCO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38480" y="1299845"/>
            <a:ext cx="3024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sym typeface="+mn-ea"/>
              </a:rPr>
              <a:t>COCO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数据集性能对比</a:t>
            </a:r>
            <a:endParaRPr lang="en-US" altLang="zh-CN" sz="20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" y="1983105"/>
            <a:ext cx="10925175" cy="37528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r="12931"/>
          <a:stretch>
            <a:fillRect/>
          </a:stretch>
        </p:blipFill>
        <p:spPr>
          <a:xfrm>
            <a:off x="782955" y="5837555"/>
            <a:ext cx="10137775" cy="8464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5274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——Lvis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38480" y="1299845"/>
            <a:ext cx="3024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sym typeface="+mn-ea"/>
              </a:rPr>
              <a:t>Lvis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数据集性能对比</a:t>
            </a:r>
            <a:endParaRPr lang="en-US" altLang="zh-CN" sz="20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81505"/>
            <a:ext cx="9906000" cy="4076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t="25773" r="6594" b="16495"/>
          <a:stretch>
            <a:fillRect/>
          </a:stretch>
        </p:blipFill>
        <p:spPr>
          <a:xfrm>
            <a:off x="307975" y="6140450"/>
            <a:ext cx="1140587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805116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定性结果分析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96900" y="1240155"/>
            <a:ext cx="3168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实验结果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可视化展示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750" y="1428750"/>
            <a:ext cx="4681220" cy="47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COCO</a:t>
            </a:r>
            <a:r>
              <a:rPr lang="zh-CN" altLang="en-US"/>
              <a:t>数据集上的分割结果图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123440" y="5544820"/>
            <a:ext cx="4531995" cy="123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对目标实例进行有效分割。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模型生成的掩码高质量匹配目标轮廓。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复杂的自然场景中实现高质量实例分割。</a:t>
            </a:r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59080" y="1903730"/>
            <a:ext cx="11129645" cy="3600450"/>
            <a:chOff x="416" y="2738"/>
            <a:chExt cx="17520" cy="5670"/>
          </a:xfrm>
        </p:grpSpPr>
        <p:grpSp>
          <p:nvGrpSpPr>
            <p:cNvPr id="16" name="组合 15"/>
            <p:cNvGrpSpPr/>
            <p:nvPr/>
          </p:nvGrpSpPr>
          <p:grpSpPr>
            <a:xfrm rot="0">
              <a:off x="2287" y="2738"/>
              <a:ext cx="15649" cy="5670"/>
              <a:chOff x="0" y="2792"/>
              <a:chExt cx="16099" cy="5564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5627"/>
                <a:ext cx="4545" cy="2729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792"/>
                <a:ext cx="4544" cy="2729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0" y="2792"/>
                <a:ext cx="3638" cy="2730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" y="5627"/>
                <a:ext cx="3637" cy="2729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9" y="5627"/>
                <a:ext cx="4088" cy="2729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9" y="2792"/>
                <a:ext cx="4087" cy="2729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61" y="5627"/>
                <a:ext cx="3637" cy="2729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61" y="2792"/>
                <a:ext cx="3638" cy="2729"/>
              </a:xfrm>
              <a:prstGeom prst="rect">
                <a:avLst/>
              </a:prstGeom>
            </p:spPr>
          </p:pic>
          <p:cxnSp>
            <p:nvCxnSpPr>
              <p:cNvPr id="27" name="直接箭头连接符 26"/>
              <p:cNvCxnSpPr/>
              <p:nvPr/>
            </p:nvCxnSpPr>
            <p:spPr>
              <a:xfrm>
                <a:off x="7333" y="3359"/>
                <a:ext cx="567" cy="635"/>
              </a:xfrm>
              <a:prstGeom prst="straightConnector1">
                <a:avLst/>
              </a:prstGeom>
              <a:ln w="1016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flipH="1" flipV="1">
                <a:off x="1210" y="4720"/>
                <a:ext cx="1021" cy="453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H="1" flipV="1">
                <a:off x="11074" y="3586"/>
                <a:ext cx="793" cy="875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H="1" flipV="1">
                <a:off x="13002" y="5173"/>
                <a:ext cx="1474" cy="114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416" y="3880"/>
              <a:ext cx="202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FastInst+CE</a:t>
              </a:r>
              <a:endPara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6" y="6874"/>
              <a:ext cx="196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FastInst+</a:t>
              </a:r>
              <a:b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CE-AAMC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SOTA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比较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422275" y="1286510"/>
            <a:ext cx="3329940" cy="50736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与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SOTA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的比较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7635" y="2773045"/>
            <a:ext cx="4467860" cy="286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5000"/>
              </a:lnSpc>
              <a:buFont typeface="Wingdings" panose="05000000000000000000" pitchFamily="2" charset="2"/>
              <a:buChar char="l"/>
            </a:pPr>
            <a:r>
              <a:rPr lang="zh-CN" altLang="en-US" sz="2000" b="1"/>
              <a:t>突破性成果：</a:t>
            </a:r>
            <a:endParaRPr lang="en-US" altLang="zh-CN" sz="2000" b="1"/>
          </a:p>
          <a:p>
            <a:pPr marL="285750" indent="-285750">
              <a:lnSpc>
                <a:spcPct val="155000"/>
              </a:lnSpc>
              <a:buFont typeface="Wingdings" panose="05000000000000000000" pitchFamily="2" charset="2"/>
              <a:buChar char="l"/>
            </a:pPr>
            <a:r>
              <a:rPr lang="en-US" altLang="zh-CN" sz="2000"/>
              <a:t>AwareInst-D3</a:t>
            </a:r>
            <a:r>
              <a:rPr lang="zh-CN" altLang="en-US" sz="2000"/>
              <a:t>：</a:t>
            </a:r>
            <a:r>
              <a:rPr lang="en-US" altLang="zh-CN" sz="2000"/>
              <a:t>41.6% AP @ 40.7 FPS</a:t>
            </a:r>
            <a:r>
              <a:rPr lang="zh-CN" altLang="en-US" sz="2000"/>
              <a:t>（比</a:t>
            </a:r>
            <a:r>
              <a:rPr lang="en-US" altLang="zh-CN" sz="2000"/>
              <a:t>FastInst</a:t>
            </a:r>
            <a:r>
              <a:rPr lang="zh-CN" altLang="en-US" sz="2000"/>
              <a:t>提升</a:t>
            </a:r>
            <a:r>
              <a:rPr lang="en-US" altLang="zh-CN" sz="2000"/>
              <a:t>1.1pp</a:t>
            </a:r>
            <a:r>
              <a:rPr lang="zh-CN" altLang="en-US" sz="2000"/>
              <a:t>）</a:t>
            </a:r>
            <a:endParaRPr lang="zh-CN" altLang="en-US" sz="2000"/>
          </a:p>
          <a:p>
            <a:pPr marL="285750" indent="-285750">
              <a:lnSpc>
                <a:spcPct val="155000"/>
              </a:lnSpc>
              <a:buFont typeface="Wingdings" panose="05000000000000000000" pitchFamily="2" charset="2"/>
              <a:buChar char="l"/>
            </a:pPr>
            <a:r>
              <a:rPr lang="en-US" altLang="zh-CN" sz="2000"/>
              <a:t>AwareInst-D6</a:t>
            </a:r>
            <a:r>
              <a:rPr lang="zh-CN" altLang="en-US" sz="2000"/>
              <a:t>：</a:t>
            </a:r>
            <a:r>
              <a:rPr lang="en-US" altLang="zh-CN" sz="2000"/>
              <a:t>42.2% AP @ 30.4 FPS</a:t>
            </a:r>
            <a:r>
              <a:rPr lang="zh-CN" altLang="en-US" sz="2000"/>
              <a:t>（</a:t>
            </a:r>
            <a:r>
              <a:rPr lang="zh-CN" altLang="en-US" sz="2000" b="1"/>
              <a:t>首个实时约束下突破</a:t>
            </a:r>
            <a:r>
              <a:rPr lang="en-US" altLang="zh-CN" sz="2000" b="1"/>
              <a:t>42% AP</a:t>
            </a:r>
            <a:r>
              <a:rPr lang="zh-CN" altLang="en-US" sz="2000"/>
              <a:t>）</a:t>
            </a:r>
            <a:endParaRPr lang="zh-CN" altLang="en-US" sz="2000"/>
          </a:p>
          <a:p>
            <a:pPr marL="285750" indent="-285750">
              <a:lnSpc>
                <a:spcPct val="155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小目标检测提升</a:t>
            </a:r>
            <a:r>
              <a:rPr lang="en-US" altLang="zh-CN" sz="2000"/>
              <a:t>4.1-9.4%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6619"/>
          <a:stretch>
            <a:fillRect/>
          </a:stretch>
        </p:blipFill>
        <p:spPr>
          <a:xfrm>
            <a:off x="4540250" y="1286510"/>
            <a:ext cx="7651750" cy="5470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5274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消融实验分析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b="83621"/>
          <a:stretch>
            <a:fillRect/>
          </a:stretch>
        </p:blipFill>
        <p:spPr>
          <a:xfrm>
            <a:off x="1117600" y="1126490"/>
            <a:ext cx="9956165" cy="89852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1254760" y="2030095"/>
          <a:ext cx="9500870" cy="2392680"/>
        </p:xfrm>
        <a:graphic>
          <a:graphicData uri="http://schemas.openxmlformats.org/drawingml/2006/table">
            <a:tbl>
              <a:tblPr firstRow="1" bandRow="1">
                <a:tableStyleId>{99FEFFB7-0F52-4FD7-B296-02A80756CE79}</a:tableStyleId>
              </a:tblPr>
              <a:tblGrid>
                <a:gridCol w="1395095"/>
                <a:gridCol w="2107565"/>
                <a:gridCol w="782955"/>
                <a:gridCol w="934085"/>
                <a:gridCol w="833120"/>
                <a:gridCol w="861695"/>
                <a:gridCol w="862965"/>
                <a:gridCol w="861695"/>
                <a:gridCol w="861695"/>
              </a:tblGrid>
              <a:tr h="358140">
                <a:tc gridSpan="9">
                  <a:txBody>
                    <a:bodyPr/>
                    <a:p>
                      <a:pPr algn="ctr" fontAlgn="t"/>
                      <a:r>
                        <a:rPr lang="zh-CN" altLang="en-US" sz="2000"/>
                        <a:t>表</a:t>
                      </a:r>
                      <a:r>
                        <a:rPr lang="en-US" altLang="zh-CN" sz="2000"/>
                        <a:t>4-2  </a:t>
                      </a:r>
                      <a:r>
                        <a:rPr lang="zh-CN" altLang="en-US" sz="2000"/>
                        <a:t>核心组件消融实验</a:t>
                      </a:r>
                      <a:endParaRPr lang="zh-CN" altLang="en-US" sz="2000"/>
                    </a:p>
                  </a:txBody>
                  <a:tcPr marL="9842" marR="9842" marT="9842" marB="0" anchor="t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28625"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CDALoss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2000"/>
                        <a:t>双路径查询推荐</a:t>
                      </a:r>
                      <a:endParaRPr lang="zh-CN" altLang="en-US" sz="2000"/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AP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AP50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AP75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APs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APm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APL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FPS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</a:tr>
              <a:tr h="391795">
                <a:tc>
                  <a:txBody>
                    <a:bodyPr/>
                    <a:p>
                      <a:pPr algn="l" fontAlgn="t"/>
                      <a:endParaRPr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endParaRPr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39.7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61.5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41.7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17.0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43.0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62.9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 b="1"/>
                        <a:t>43.3</a:t>
                      </a:r>
                      <a:r>
                        <a:rPr lang="en-US" altLang="zh-CN" sz="2000"/>
                        <a:t>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</a:tr>
              <a:tr h="393065">
                <a:tc>
                  <a:txBody>
                    <a:bodyPr/>
                    <a:p>
                      <a:pPr algn="l" fontAlgn="t"/>
                      <a:endParaRPr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√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40.6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62.9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42.8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17.5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43.8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 b="1"/>
                        <a:t>64.0</a:t>
                      </a:r>
                      <a:r>
                        <a:rPr lang="en-US" altLang="zh-CN" sz="2000"/>
                        <a:t>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40.7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</a:tr>
              <a:tr h="406400"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√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40.4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62.7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42.5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 b="1"/>
                        <a:t>17.7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43.4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63.4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 b="1"/>
                        <a:t>43.3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</a:tr>
              <a:tr h="414655"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√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√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 b="1"/>
                        <a:t>40.9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 b="1"/>
                        <a:t>63.0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 b="1"/>
                        <a:t>43.4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/>
                        <a:t>17.6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2000" b="1"/>
                        <a:t>43.9 </a:t>
                      </a:r>
                      <a:endParaRPr lang="en-US" altLang="zh-CN" sz="2000" b="1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63.9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ctr" fontAlgn="t"/>
                      <a:r>
                        <a:rPr lang="en-US" altLang="zh-CN" sz="2000"/>
                        <a:t>40.7 </a:t>
                      </a:r>
                      <a:endParaRPr lang="en-US" altLang="zh-CN" sz="2000"/>
                    </a:p>
                  </a:txBody>
                  <a:tcPr marL="9842" marR="9842" marT="9842" marB="0" anchor="t" anchorCtr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340485" y="5006975"/>
            <a:ext cx="7235825" cy="157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双路径查询推荐显著提升高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</a:t>
            </a:r>
            <a:r>
              <a:rPr lang="en-US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CDA Loss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有效改善小目标检测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两者协同工作产生超线性提升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60" y="4803775"/>
            <a:ext cx="1571625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962900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定性结果分析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596900" y="1240155"/>
            <a:ext cx="3168000" cy="504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复杂场景处理能力对比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5450" y="1388745"/>
            <a:ext cx="4681220" cy="47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COCO test-dev</a:t>
            </a:r>
            <a:r>
              <a:rPr lang="zh-CN" altLang="en-US"/>
              <a:t>集上的分割结果图</a:t>
            </a:r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-25400" y="1816735"/>
          <a:ext cx="9420860" cy="398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34806890" imgH="13775690" progId="Visio.Drawing.15">
                  <p:embed/>
                </p:oleObj>
              </mc:Choice>
              <mc:Fallback>
                <p:oleObj name="" r:id="rId3" imgW="34806890" imgH="13775690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400" y="1816735"/>
                        <a:ext cx="9420860" cy="398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245600" y="1911350"/>
            <a:ext cx="2856865" cy="49720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ts val="1100"/>
              </a:spcAft>
            </a:pPr>
            <a:r>
              <a:rPr lang="en-US" altLang="zh-CN" sz="21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AwareInst</a:t>
            </a:r>
            <a:r>
              <a:rPr lang="zh-CN" altLang="en-US" sz="21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优势表现</a:t>
            </a:r>
            <a:endParaRPr lang="zh-CN" altLang="en-US" sz="2100" b="1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Aft>
                <a:spcPts val="600"/>
              </a:spcAft>
              <a:buNone/>
            </a:pP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45600" y="2322195"/>
            <a:ext cx="2947035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重叠实例：精确区分分割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小目标检测：更好的覆盖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实例完整性：避免掩码割裂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群体小目标：成功分割密集飞鸟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遮挡场景：更强鲁棒性</a:t>
            </a:r>
            <a:endParaRPr lang="zh-CN" altLang="en-US" sz="160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245600" y="4198620"/>
            <a:ext cx="2856865" cy="2017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1100"/>
              </a:spcAft>
            </a:pPr>
            <a:r>
              <a:rPr lang="zh-CN" altLang="en-US" sz="21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对比方法不足</a:t>
            </a:r>
            <a:endParaRPr lang="zh-CN" altLang="en-US" sz="2100" b="1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SparseInst</a:t>
            </a:r>
            <a:r>
              <a: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：遮挡实例分割不完整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FastInst</a:t>
            </a:r>
            <a:r>
              <a: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：小目标漏检较多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两者均有掩码割裂现象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在极小目标场景表现不佳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2955" y="5903595"/>
            <a:ext cx="8577580" cy="67246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20000"/>
              </a:lnSpc>
            </a:pPr>
            <a:r>
              <a:rPr lang="zh-CN" altLang="en-US" sz="16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定性验证：</a:t>
            </a:r>
            <a:endParaRPr lang="zh-CN" altLang="en-US" sz="1600" b="1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altLang="zh-CN" sz="16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AwareInst</a:t>
            </a:r>
            <a:r>
              <a:rPr lang="zh-CN" altLang="en-US" sz="16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在各种挑战性场景中均表现出显著优势，充分体现了闭环优化系统的有效性。</a:t>
            </a:r>
            <a:endParaRPr lang="en-US" altLang="zh-CN" sz="1600" b="1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325620" y="144780"/>
            <a:ext cx="5400675" cy="767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4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sz="4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1" name="矩形 570"/>
          <p:cNvSpPr/>
          <p:nvPr/>
        </p:nvSpPr>
        <p:spPr>
          <a:xfrm>
            <a:off x="3486150" y="1803400"/>
            <a:ext cx="2847340" cy="582930"/>
          </a:xfrm>
          <a:prstGeom prst="rect">
            <a:avLst/>
          </a:prstGeom>
        </p:spPr>
        <p:txBody>
          <a:bodyPr wrap="square">
            <a:noAutofit/>
          </a:bodyPr>
          <a:p>
            <a:pPr algn="just"/>
            <a:r>
              <a:rPr lang="zh-CN" altLang="en-US" sz="2800" b="1" dirty="0">
                <a:ln w="6350">
                  <a:noFill/>
                </a:ln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研究背景与意义</a:t>
            </a:r>
            <a:endParaRPr lang="zh-CN" altLang="en-US" sz="2800" b="1" dirty="0">
              <a:ln w="6350">
                <a:noFill/>
              </a:ln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86150" y="2685415"/>
            <a:ext cx="3868420" cy="54927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ClrTx/>
              <a:buSzTx/>
              <a:buFontTx/>
            </a:pPr>
            <a:r>
              <a:rPr lang="zh-CN" altLang="en-US" sz="2800" b="1" dirty="0">
                <a:ln w="6350">
                  <a:noFill/>
                </a:ln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相关工作分析</a:t>
            </a:r>
            <a:endParaRPr lang="zh-CN" altLang="en-US" sz="2800" b="1" dirty="0">
              <a:ln w="6350">
                <a:noFill/>
              </a:ln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86785" y="3573145"/>
            <a:ext cx="8517890" cy="79946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ClrTx/>
              <a:buSzTx/>
              <a:buFontTx/>
            </a:pPr>
            <a:r>
              <a:rPr lang="zh-CN" altLang="en-US" sz="2800" b="1" dirty="0">
                <a:ln w="6350">
                  <a:noFill/>
                </a:ln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endParaRPr lang="zh-CN" altLang="en-US" sz="2800" b="1" dirty="0">
              <a:ln w="6350">
                <a:noFill/>
              </a:ln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88055" y="5364480"/>
            <a:ext cx="5114290" cy="49085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ClrTx/>
              <a:buSzTx/>
              <a:buFontTx/>
            </a:pPr>
            <a:r>
              <a:rPr lang="zh-CN" altLang="en-US" sz="2800" b="1" dirty="0">
                <a:ln w="6350">
                  <a:noFill/>
                </a:ln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zh-CN" altLang="en-US" sz="2800" b="1" dirty="0">
              <a:ln w="6350">
                <a:noFill/>
              </a:ln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2272665" y="1782445"/>
            <a:ext cx="718185" cy="551815"/>
          </a:xfrm>
          <a:prstGeom prst="rect">
            <a:avLst/>
          </a:prstGeom>
          <a:solidFill>
            <a:srgbClr val="114B8A"/>
          </a:solidFill>
          <a:ln w="25400" cap="flat" cmpd="sng" algn="ctr">
            <a:solidFill>
              <a:srgbClr val="114B8A"/>
            </a:solidFill>
            <a:prstDash val="solid"/>
          </a:ln>
          <a:effectLst/>
        </p:spPr>
        <p:txBody>
          <a:bodyPr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  <a:endParaRPr kumimoji="0" lang="en-US" sz="36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Rectangle 19"/>
          <p:cNvSpPr/>
          <p:nvPr/>
        </p:nvSpPr>
        <p:spPr>
          <a:xfrm>
            <a:off x="2272665" y="2677795"/>
            <a:ext cx="718185" cy="551815"/>
          </a:xfrm>
          <a:prstGeom prst="rect">
            <a:avLst/>
          </a:prstGeom>
          <a:solidFill>
            <a:srgbClr val="114B8A"/>
          </a:solidFill>
          <a:ln w="25400" cap="flat" cmpd="sng" algn="ctr">
            <a:solidFill>
              <a:srgbClr val="114B8A"/>
            </a:solidFill>
            <a:prstDash val="solid"/>
          </a:ln>
          <a:effectLst/>
        </p:spPr>
        <p:txBody>
          <a:bodyPr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  <a:endParaRPr kumimoji="0" lang="en-US" sz="36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Rectangle 19"/>
          <p:cNvSpPr/>
          <p:nvPr/>
        </p:nvSpPr>
        <p:spPr>
          <a:xfrm>
            <a:off x="2272665" y="3573145"/>
            <a:ext cx="718185" cy="551815"/>
          </a:xfrm>
          <a:prstGeom prst="rect">
            <a:avLst/>
          </a:prstGeom>
          <a:solidFill>
            <a:srgbClr val="114B8A"/>
          </a:solidFill>
          <a:ln w="25400" cap="flat" cmpd="sng" algn="ctr">
            <a:solidFill>
              <a:srgbClr val="114B8A"/>
            </a:solidFill>
            <a:prstDash val="solid"/>
          </a:ln>
          <a:effectLst/>
        </p:spPr>
        <p:txBody>
          <a:bodyPr rtlCol="0" anchor="ctr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3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sym typeface="+mn-ea"/>
              </a:rPr>
              <a:t>03</a:t>
            </a:r>
            <a:endParaRPr lang="en-US" sz="3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sym typeface="+mn-ea"/>
            </a:endParaRPr>
          </a:p>
        </p:txBody>
      </p:sp>
      <p:sp>
        <p:nvSpPr>
          <p:cNvPr id="19" name="Rectangle 19"/>
          <p:cNvSpPr/>
          <p:nvPr/>
        </p:nvSpPr>
        <p:spPr>
          <a:xfrm>
            <a:off x="2272665" y="4468495"/>
            <a:ext cx="718185" cy="551815"/>
          </a:xfrm>
          <a:prstGeom prst="rect">
            <a:avLst/>
          </a:prstGeom>
          <a:solidFill>
            <a:srgbClr val="114B8A"/>
          </a:solidFill>
          <a:ln w="25400" cap="flat" cmpd="sng" algn="ctr">
            <a:solidFill>
              <a:srgbClr val="114B8A"/>
            </a:solidFill>
            <a:prstDash val="solid"/>
          </a:ln>
          <a:effectLst/>
        </p:spPr>
        <p:txBody>
          <a:bodyPr rtlCol="0" anchor="ctr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3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sym typeface="+mn-ea"/>
              </a:rPr>
              <a:t>04</a:t>
            </a:r>
            <a:endParaRPr lang="en-US" sz="3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sym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72665" y="5363845"/>
            <a:ext cx="718185" cy="551815"/>
          </a:xfrm>
          <a:prstGeom prst="rect">
            <a:avLst/>
          </a:prstGeom>
          <a:solidFill>
            <a:srgbClr val="114B8A"/>
          </a:solidFill>
          <a:ln w="25400" cap="flat" cmpd="sng" algn="ctr">
            <a:solidFill>
              <a:srgbClr val="114B8A"/>
            </a:solidFill>
            <a:prstDash val="solid"/>
          </a:ln>
          <a:effectLst/>
        </p:spPr>
        <p:txBody>
          <a:bodyPr rtlCol="0" anchor="ctr">
            <a:noAutofit/>
          </a:bodyPr>
          <a:p>
            <a:pPr lvl="0" algn="ctr" defTabSz="1219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3600" kern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sym typeface="+mn-ea"/>
              </a:rPr>
              <a:t>05</a:t>
            </a:r>
            <a:endParaRPr lang="en-US" sz="3600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88055" y="4468495"/>
            <a:ext cx="8516620" cy="655955"/>
          </a:xfrm>
          <a:prstGeom prst="rect">
            <a:avLst/>
          </a:prstGeom>
        </p:spPr>
        <p:txBody>
          <a:bodyPr wrap="square">
            <a:noAutofit/>
          </a:bodyPr>
          <a:p>
            <a:pPr algn="just"/>
            <a:r>
              <a:rPr lang="zh-CN" altLang="en-US" sz="2800" b="1" dirty="0">
                <a:ln w="6350">
                  <a:noFill/>
                </a:ln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</a:rPr>
              <a:t>实验结果与分析</a:t>
            </a:r>
            <a:endParaRPr lang="zh-CN" altLang="en-US" sz="2800" b="1" dirty="0">
              <a:ln w="6350">
                <a:noFill/>
              </a:ln>
              <a:solidFill>
                <a:srgbClr val="114B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  <a:endParaRPr 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08330" y="1307465"/>
            <a:ext cx="3345815" cy="65595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主要创新点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82955" y="2150110"/>
            <a:ext cx="4632325" cy="1778000"/>
            <a:chOff x="1233" y="3386"/>
            <a:chExt cx="7176" cy="2800"/>
          </a:xfrm>
        </p:grpSpPr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1233" y="4306"/>
              <a:ext cx="7176" cy="18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首次将物理退火机制引入不平衡学习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设计动态权重调整策略，避免持续高权重问题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提出多种退火函数</a:t>
              </a:r>
              <a:r>
                <a:rPr lang="zh-CN" altLang="en-US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及其损失函数</a:t>
              </a: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，适应不同不平衡程度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33" y="3386"/>
              <a:ext cx="6750" cy="726"/>
            </a:xfrm>
            <a:prstGeom prst="rect">
              <a:avLst/>
            </a:prstGeom>
            <a:solidFill>
              <a:srgbClr val="114B8A"/>
            </a:solidFill>
            <a:ln>
              <a:solidFill>
                <a:srgbClr val="114B8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一、退火小类注意力</a:t>
              </a:r>
              <a:r>
                <a:rPr lang="en-US" altLang="zh-CN" sz="2000">
                  <a:solidFill>
                    <a:schemeClr val="bg1"/>
                  </a:solidFill>
                  <a:sym typeface="+mn-ea"/>
                </a:rPr>
                <a:t>(AAMC)</a:t>
              </a: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方法</a:t>
              </a:r>
              <a:endParaRPr lang="zh-CN" altLang="en-US" sz="200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06415" y="3472180"/>
            <a:ext cx="6264275" cy="2266315"/>
            <a:chOff x="1232" y="5652"/>
            <a:chExt cx="9865" cy="3569"/>
          </a:xfrm>
        </p:grpSpPr>
        <p:sp>
          <p:nvSpPr>
            <p:cNvPr id="3" name="矩形 2"/>
            <p:cNvSpPr/>
            <p:nvPr/>
          </p:nvSpPr>
          <p:spPr>
            <a:xfrm>
              <a:off x="1233" y="5652"/>
              <a:ext cx="5658" cy="726"/>
            </a:xfrm>
            <a:prstGeom prst="rect">
              <a:avLst/>
            </a:prstGeom>
            <a:solidFill>
              <a:srgbClr val="114B8A"/>
            </a:solidFill>
            <a:ln>
              <a:solidFill>
                <a:srgbClr val="114B8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二、类难度感知</a:t>
              </a:r>
              <a:r>
                <a:rPr lang="en-US" altLang="zh-CN" sz="2000">
                  <a:solidFill>
                    <a:schemeClr val="bg1"/>
                  </a:solidFill>
                  <a:sym typeface="+mn-ea"/>
                </a:rPr>
                <a:t>(CDA)</a:t>
              </a: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机制</a:t>
              </a:r>
              <a:endParaRPr lang="zh-CN" altLang="en-US" sz="20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232" y="6630"/>
              <a:ext cx="9865" cy="25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突破"困难即稀少"传统认知，提出"困难即学习不充分"新范式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基于真阳率动态评估类别难度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构建双路径查询优化模块</a:t>
              </a:r>
              <a:endParaRPr lang="zh-CN" altLang="en-US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</a:t>
              </a: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CDA</a:t>
              </a:r>
              <a:r>
                <a:rPr lang="zh-CN" altLang="en-US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损失函数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00000"/>
                </a:lnSpc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160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构建实时反馈的闭环优化系统</a:t>
              </a:r>
              <a:endParaRPr lang="en-US" altLang="zh-CN" sz="160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5725" y="4933950"/>
            <a:ext cx="3784600" cy="1584960"/>
            <a:chOff x="1232" y="7990"/>
            <a:chExt cx="5960" cy="2496"/>
          </a:xfrm>
        </p:grpSpPr>
        <p:sp>
          <p:nvSpPr>
            <p:cNvPr id="15" name="矩形 14"/>
            <p:cNvSpPr/>
            <p:nvPr/>
          </p:nvSpPr>
          <p:spPr>
            <a:xfrm>
              <a:off x="1233" y="7990"/>
              <a:ext cx="5689" cy="726"/>
            </a:xfrm>
            <a:prstGeom prst="rect">
              <a:avLst/>
            </a:prstGeom>
            <a:solidFill>
              <a:srgbClr val="114B8A"/>
            </a:solidFill>
            <a:ln>
              <a:solidFill>
                <a:srgbClr val="114B8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三、时间状态双维度调控框架</a:t>
              </a:r>
              <a:endParaRPr lang="zh-CN" altLang="en-US" sz="20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2" y="8938"/>
              <a:ext cx="5960" cy="154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b="0" i="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AAMC</a:t>
              </a:r>
              <a:r>
                <a:rPr lang="zh-CN" altLang="en-US" sz="1600" b="0" i="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提供宏观时间维度退火</a:t>
              </a:r>
              <a:endPara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b="0" i="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CDA</a:t>
              </a:r>
              <a:r>
                <a:rPr lang="zh-CN" altLang="en-US" sz="1600" b="0" i="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提供微观状态维度感知</a:t>
              </a:r>
              <a:endPara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600" b="0" i="0">
                  <a:solidFill>
                    <a:srgbClr val="34495E"/>
                  </a:solidFill>
                  <a:latin typeface="微软雅黑" panose="020B0503020204020204" charset="-122"/>
                  <a:ea typeface="微软雅黑" panose="020B0503020204020204" charset="-122"/>
                </a:rPr>
                <a:t>双维度协同实现精准资源分配</a:t>
              </a:r>
              <a:endPara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  <a:endParaRPr 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08330" y="1307465"/>
            <a:ext cx="3345815" cy="65595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主要贡献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74265" y="2150110"/>
            <a:ext cx="7445375" cy="1771015"/>
            <a:chOff x="1233" y="5652"/>
            <a:chExt cx="11725" cy="2789"/>
          </a:xfrm>
        </p:grpSpPr>
        <p:sp>
          <p:nvSpPr>
            <p:cNvPr id="3" name="矩形 2"/>
            <p:cNvSpPr/>
            <p:nvPr/>
          </p:nvSpPr>
          <p:spPr>
            <a:xfrm>
              <a:off x="1233" y="5652"/>
              <a:ext cx="11017" cy="726"/>
            </a:xfrm>
            <a:prstGeom prst="rect">
              <a:avLst/>
            </a:prstGeom>
            <a:solidFill>
              <a:srgbClr val="114B8A"/>
            </a:solidFill>
            <a:ln>
              <a:solidFill>
                <a:srgbClr val="114B8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技术成果</a:t>
              </a:r>
              <a:endParaRPr lang="zh-CN" altLang="en-US" sz="20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234" y="6378"/>
              <a:ext cx="11724" cy="20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AAMC方法理论与多种退火函数及其改进的损失函数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CDA机制和双路径查询推荐模块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AwareInst实时实例分割模型以及时间-状态双维度调控系统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74265" y="4025265"/>
            <a:ext cx="6995628" cy="1798955"/>
            <a:chOff x="1232" y="7990"/>
            <a:chExt cx="16083" cy="2833"/>
          </a:xfrm>
        </p:grpSpPr>
        <p:sp>
          <p:nvSpPr>
            <p:cNvPr id="15" name="矩形 14"/>
            <p:cNvSpPr/>
            <p:nvPr/>
          </p:nvSpPr>
          <p:spPr>
            <a:xfrm>
              <a:off x="1233" y="7990"/>
              <a:ext cx="16082" cy="726"/>
            </a:xfrm>
            <a:prstGeom prst="rect">
              <a:avLst/>
            </a:prstGeom>
            <a:solidFill>
              <a:srgbClr val="114B8A"/>
            </a:solidFill>
            <a:ln>
              <a:solidFill>
                <a:srgbClr val="114B8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2000">
                  <a:solidFill>
                    <a:schemeClr val="bg1"/>
                  </a:solidFill>
                  <a:sym typeface="+mn-ea"/>
                </a:rPr>
                <a:t>实验验证</a:t>
              </a:r>
              <a:endParaRPr lang="zh-CN" altLang="en-US" sz="20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2" y="8716"/>
              <a:ext cx="15679" cy="21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COCO：AAMC-HCE提升0.5-0.6</a:t>
              </a:r>
              <a:r>
                <a:rPr lang="en-US" alt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%AP</a:t>
              </a:r>
              <a:r>
                <a:rPr 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，小目标提升显著</a:t>
              </a:r>
              <a:endParaRPr lang="zh-CN" sz="2000" b="0" i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LVIS：AAMC-EQLv2稀有类提升1.2-2.2</a:t>
              </a:r>
              <a:r>
                <a:rPr lang="en-US" alt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%</a:t>
              </a:r>
              <a:r>
                <a:rPr 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AP</a:t>
              </a:r>
              <a:endParaRPr lang="zh-CN" sz="2000" b="0" i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lnSpc>
                  <a:spcPct val="135000"/>
                </a:lnSpc>
                <a:buClrTx/>
                <a:buSzTx/>
                <a:buFont typeface="Wingdings" panose="05000000000000000000" pitchFamily="2" charset="2"/>
                <a:buChar char="l"/>
              </a:pPr>
              <a:r>
                <a:rPr lang="zh-CN" sz="2000" b="0" i="0" dirty="0">
                  <a:latin typeface="微软雅黑" panose="020B0503020204020204" charset="-122"/>
                  <a:ea typeface="微软雅黑" panose="020B0503020204020204" charset="-122"/>
                </a:rPr>
                <a:t>AwareInst：首次实时下突破42% AP，兼顾精度与速度</a:t>
              </a:r>
              <a:endParaRPr lang="zh-CN" sz="2000" b="0" i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964565" y="6010910"/>
            <a:ext cx="10730230" cy="6261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影响价值：为实例分割不平衡学习提供了新的理论视角和技术方案，推动了计算机视觉领域的发展，为资源受限环境下的高效视觉系统奠定了基础。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  <a:endParaRPr 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498475" y="1443355"/>
            <a:ext cx="3465830" cy="64960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展望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782955" y="2416175"/>
            <a:ext cx="10560685" cy="3629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更全面评估本研究方法的有效性与泛化能力，在其他视觉任务和具体应用场景中进行进一步的测试。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未来的应用场景中，实时性要求极高，需进一步加快模型推理速度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2400"/>
              <a:t>针对退火小类注意力方法进一步优化，提出自适应退火策略。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007485" y="243205"/>
            <a:ext cx="7211695" cy="654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硕士期间取得的科研成果和参与的科研项目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110" y="1129030"/>
            <a:ext cx="3094990" cy="5257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学术论文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612775" y="1642745"/>
            <a:ext cx="11351260" cy="1774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AAMC: Annealing the Attention of Minority Classes for Imbalanced Learning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(TIP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，中科院一区，返修中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，第二作者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导师一作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对应本文第三章。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AwareInst: Predictive-Efficacy-Aware Real-Time Instance Segmentation from a Balanced Perspective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》，第一作者，在投，对应本文第四章。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《Combining Soft and Hard Attentions for high-quality single-stage instance segmentation》，第四作者（ICME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CCF 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，已录用）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2775" y="4029710"/>
            <a:ext cx="3248660" cy="56197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参与的科研项目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140" y="4523740"/>
            <a:ext cx="11249660" cy="1868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国家自然科学基金项目，动态不平衡深度学习及其在图像分割中的层次化研究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海南省高层次人次项目，基于平衡视角的图像分割方法研究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海南省揭榜挂帅重点研发项目，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近海船舶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精智联控一体化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作战体系及示范应用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船舶异常行为识别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横向课题，企业经济运行异常识别研究和技术实施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007485" y="243205"/>
            <a:ext cx="8092440" cy="654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评阅专家提出论文存在的问题及论文作者修改情况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75" y="1290320"/>
            <a:ext cx="11435715" cy="5485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评阅专家一（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84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分）：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：文中存在部分文字的两端缩进不统一，建议总体协调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已针对该问题进行了全文检查并修正完成。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：本文的第一二章已就问题背景和现状进行了一定程度的综述和介绍，而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3.1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节又赘述了实例分割背景和类别不均衡问题，建议予以删减。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已对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3.1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节中的赘述内容进行了删减。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：定性结果中建议一并列入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Ground Truth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作为参考，例如图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3-5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等。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鉴于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COCO test-dev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测试集中的图像未公开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Ground Truth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注释文件，选取该数据集图像进行实验，能够在无先验标注信息干扰的情况下，直观且公平地展现各模型在真实复杂场景中的实例分割能力。这种基于盲测的对比方式，避免了因已知标注信息可能导致的主观偏向质疑，通过各模型输出结果的直接视觉比对，更能客观反映模型在实例定位、掩码完整性及类别判别等方面的真实性能差异，从而显著增强论文定性分析的说服力。因此，文中未列入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Ground Truth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结果作为对比，而是以各模型独立预测结果的可视化形式进行客观展示。另外，针对该问题，本文已在原文相关位置增加特别说明（补充在原文中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3.4.2.5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定性分析小节第一段），避免不清楚该情况的读者产生同样的怀疑。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：建议适当增加对中文类代表性参考文献的综述。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本文聚焦实例分割不平衡学习的普适性方法研究，核心内容基于国际主流开源数据集、经典模型及前沿算法展开，相关理论与技术路线在国际学术共同体已形成共识，故文献综述以英文为主，与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 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基础方法创新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的研究定位自洽。根据修改意见，此次修订补充了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 4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篇与核心方法论紧密相关的中文代表性文献，所选文献覆盖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 Transformer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与实例分割结合、代价敏感学习改进等通用技术路径，与英文文献互补。当前文献体系与论文逻辑主线一致，论述连贯。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007485" y="243205"/>
            <a:ext cx="8092440" cy="654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评阅专家提出论文存在的问题及论文作者修改情况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75" y="1290320"/>
            <a:ext cx="11435715" cy="5485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评阅专家二（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89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分）：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：关键次个数过多，建议保留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个（含）以下。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修改情况说明：已精简关键词个数至五个（删除了一个次要关键词）。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：一般目录中不包含摘要，请确定下。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修改情况说明：经查阅，学院论文格式文件《海南大学研究生学位论文撰写规范（修订）（海大党政办〔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47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号）》中的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3.7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节明确，要求目录中包含摘要，因此无需修改。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：建议第一章增加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小结，总括本文的主要使用的方法如何。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针对该意见，本文将第一章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“1.2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主要研究内容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修改成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“1.2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主要研究内容和与方法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，划分内容为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“1.2.1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“1.2.2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两小节，在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“1.2.2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小结总结了本文核心方法论。修改后内容逻辑更加完整、重点突出，符合学术论文章节规范。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：退火小类注意力（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Annealing Attention of Minority Classes, AAMC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）这种解释性缩写方式，只需在正文中第一次出现时候给出即可，后续无需重复书写。这是一类问题，请通篇检查。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已针对该问题进行通篇检查并进行了修改。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：图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3-2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，建议改为表，下同。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已将图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，图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和图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3-4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修改为表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和表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3-3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，并对图与表的序号重新整理。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：正文、标题、公式中的部分字体需要确认，比如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3.3.1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节标题中英文字体，公式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3.22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中汉字的字体等等。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已针对正文、标题、公式中的字体进行通篇检查并确认，并修改了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3.3.1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节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3.2.2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节中的汉字字体存在的问题。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007485" y="243205"/>
            <a:ext cx="8092440" cy="6540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评阅专家提出论文存在的问题及论文作者修改情况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75" y="1290320"/>
            <a:ext cx="11435715" cy="5485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评阅专家三（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91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分）：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：实验对比和分析方面，可以适当增加对比实验，包括增加和近两年的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SOTA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方法对比，增加消融实验，扩大实验数据范围，增加结论可信度。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本文核心贡献为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状态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双维度动态调控框架，当前实验已对比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FastInst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SparseInst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SOLOv2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等主流实时模型及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EQLv2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等经典不平衡学习方法，覆盖单阶段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两阶段架构、实时性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高精度场景及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COCO/LVIS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中等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极端不平衡数据，如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AwareInst-D3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COCO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实时场景较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FastInst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提升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1.1% 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D6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版本首次在实时约束下突破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42%AP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AAMC-EQLv2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LVIS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极端场景提升稀有类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达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2.2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个百分点，已充分证明方法有效性；近两年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SOTA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方法如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Mask DINO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RT-DETR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多聚焦纯精度提升，与本文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平衡实时性与不平衡学习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目标关联性弱且训练成本高，与研究定位不符。文中通过双路径查询、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CDA Loss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等核心组件消融（双路径单独贡献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1.2% 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CDA Loss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贡献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0.7% 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，协同增益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1.5% AP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）及超参数分析（模型对初始权重、退火函数等参数不敏感）验证方法必要性，进一步细分可能陷入过度设计。此外，本文聚焦通用图像实例分割，所选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COCO/LVIS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已覆盖主流不平衡场景，医学影像等特殊领域数据特性差异大，扩展需额外讨论领域迁移细节，超出研究范围。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：在论文第三、四章建议进一步明确本文的创新工作。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已在本文第三，四章的本章小节部分进一步明确总结了本文的创新工作。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5000"/>
              </a:lnSpc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意见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：论文格式及内容需进一步检查和校对，如目录行间距和字体不统一问题需要修改。正文中存在部分拼写错误及字体不统一问题，也需要修改。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5000"/>
              </a:lnSpc>
              <a:buFont typeface="Wingdings" panose="05000000000000000000" pitchFamily="2" charset="2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关于目录行间距和字体不统一问题已修正；已通篇检查论文中关于正文中存在的拼写错误及字体不统一问题，并完成修正。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103245" y="2856865"/>
            <a:ext cx="6542405" cy="84010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sz="4800" b="1" dirty="0">
                <a:solidFill>
                  <a:srgbClr val="114B8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欢迎各位老师批评指正！</a:t>
            </a:r>
            <a:endParaRPr lang="zh-CN" altLang="en-US" sz="48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2507418" y="4906009"/>
            <a:ext cx="7647699" cy="607726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答辩人：张贺    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答辩日期：202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.05.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627" y="5999133"/>
            <a:ext cx="1844609" cy="7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380019" y="254815"/>
            <a:ext cx="3974609" cy="50285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研究背景与意义</a:t>
            </a:r>
            <a:endParaRPr 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8475" y="1548130"/>
            <a:ext cx="246126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bg1"/>
                </a:solidFill>
              </a:rPr>
              <a:t>实例分割任务概述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76945" y="3406140"/>
            <a:ext cx="3243580" cy="345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从粗粒度到细粒度的视觉理解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354695" y="4184015"/>
            <a:ext cx="3465830" cy="1623695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技术挑战：精确定位每个对象实例并生成像素级分割掩码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0" name="下箭头 29"/>
          <p:cNvSpPr/>
          <p:nvPr/>
        </p:nvSpPr>
        <p:spPr>
          <a:xfrm rot="16200000">
            <a:off x="7214870" y="3324860"/>
            <a:ext cx="228600" cy="517525"/>
          </a:xfrm>
          <a:prstGeom prst="downArrow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8475" y="4069715"/>
            <a:ext cx="7434580" cy="23234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511300" y="3352800"/>
            <a:ext cx="5338445" cy="47180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zh-CN" altLang="en-US" sz="20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图像分类 </a:t>
            </a:r>
            <a:r>
              <a:rPr lang="en-US" altLang="zh-CN" sz="20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→ </a:t>
            </a:r>
            <a:r>
              <a:rPr lang="zh-CN" altLang="en-US" sz="20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语义分割 </a:t>
            </a:r>
            <a:r>
              <a:rPr lang="en-US" altLang="zh-CN" sz="20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→ </a:t>
            </a:r>
            <a:r>
              <a:rPr lang="zh-CN" altLang="en-US" sz="2000" b="1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实例分割</a:t>
            </a:r>
            <a:endParaRPr lang="zh-CN" altLang="en-US" sz="2000" b="1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43275" y="1393190"/>
            <a:ext cx="6048375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实例分割：</a:t>
            </a:r>
            <a:r>
              <a:rPr lang="zh-CN" altLang="en-US"/>
              <a:t>同时实现目标检测与像素级分割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相比图像分类和语义分割，需要区分同类别不同实例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在自动驾驶、医学影像等领域应用广泛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380019" y="254815"/>
            <a:ext cx="3974609" cy="50285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研究背景与意义</a:t>
            </a:r>
            <a:endParaRPr 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8555" y="1548130"/>
            <a:ext cx="2987675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bg1"/>
                </a:solidFill>
              </a:rPr>
              <a:t>类别不平衡问题表现</a:t>
            </a:r>
            <a:r>
              <a:rPr lang="en-US" altLang="zh-CN" sz="2000">
                <a:solidFill>
                  <a:schemeClr val="bg1"/>
                </a:solidFill>
              </a:rPr>
              <a:t>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38555" y="2164715"/>
            <a:ext cx="6048375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背景像素主导：常超过</a:t>
            </a:r>
            <a:r>
              <a:rPr lang="en-US" altLang="zh-CN"/>
              <a:t>90%</a:t>
            </a:r>
            <a:endParaRPr lang="en-US" altLang="zh-CN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类别长尾分布：稀有类别样本极少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en-US" altLang="zh-CN"/>
              <a:t>LVIS</a:t>
            </a:r>
            <a:r>
              <a:rPr lang="zh-CN" altLang="en-US"/>
              <a:t>数据集：频繁类别平均实例数是稀有类别的数百倍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35875" y="1548130"/>
            <a:ext cx="1237615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bg1"/>
                </a:solidFill>
              </a:rPr>
              <a:t>影响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35875" y="2164715"/>
            <a:ext cx="2559050" cy="192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模型偏向多数类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少数类精度低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梯度信号不均衡</a:t>
            </a:r>
            <a:endParaRPr lang="zh-CN" altLang="en-US"/>
          </a:p>
          <a:p>
            <a:pPr marL="285750" indent="-285750">
              <a:lnSpc>
                <a:spcPct val="165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泛化能力下降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32193" y="4631690"/>
            <a:ext cx="10127615" cy="96774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核心挑战：如何在保证多数类性能的同时，提升模型对少数类和困难样本的识别能力？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380160" y="205540"/>
            <a:ext cx="534575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相关工作分析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3303" y="2987518"/>
            <a:ext cx="7202551" cy="42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1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08660" y="1874520"/>
          <a:ext cx="10939145" cy="1612265"/>
        </p:xfrm>
        <a:graphic>
          <a:graphicData uri="http://schemas.openxmlformats.org/drawingml/2006/table">
            <a:tbl>
              <a:tblPr firstRow="1" bandRow="1">
                <a:tableStyleId>{87853768-7E5A-4D17-B075-E92B25ADE21A}</a:tableStyleId>
              </a:tblPr>
              <a:tblGrid>
                <a:gridCol w="1856105"/>
                <a:gridCol w="3647440"/>
                <a:gridCol w="2078774"/>
                <a:gridCol w="3356826"/>
              </a:tblGrid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dirty="0"/>
                        <a:t>类别</a:t>
                      </a:r>
                      <a:endParaRPr lang="zh-CN" altLang="en-US" sz="18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代表方法</a:t>
                      </a:r>
                      <a:endParaRPr lang="zh-CN" altLang="en-US" sz="18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优点</a:t>
                      </a:r>
                      <a:endParaRPr lang="zh-CN" altLang="en-US" sz="18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缺点</a:t>
                      </a:r>
                      <a:endParaRPr lang="zh-CN" altLang="en-US" sz="1800" dirty="0"/>
                    </a:p>
                  </a:txBody>
                  <a:tcPr marL="121904" marR="121904" marT="60952" marB="60952" anchor="ctr" anchorCtr="0"/>
                </a:tc>
              </a:tr>
              <a:tr h="47180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dirty="0"/>
                        <a:t>两阶段方法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Mask R-CNN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PANet, HTC</a:t>
                      </a:r>
                      <a:endParaRPr lang="en-US" altLang="zh-CN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精度高，结构清晰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marL="0" marR="0" lvl="0" indent="0" algn="ctr" defTabSz="914400" rtl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计算复杂度高，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速度慢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121904" marR="121904" marT="60952" marB="60952" anchor="ctr" anchorCtr="0"/>
                </a:tc>
              </a:tr>
              <a:tr h="378460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dirty="0"/>
                        <a:t>单阶段方法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YOLACT, SOLO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SparseInst</a:t>
                      </a:r>
                      <a:endParaRPr lang="en-US" altLang="zh-CN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/>
                        <a:t>速度快，适合实时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精度略低</a:t>
                      </a:r>
                      <a:r>
                        <a:rPr lang="zh-CN" altLang="en-US" sz="1600" dirty="0"/>
                        <a:t>，复杂场景处理能力有限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</a:tr>
              <a:tr h="357505"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dirty="0"/>
                        <a:t>基于</a:t>
                      </a:r>
                      <a:r>
                        <a:rPr lang="en-US" altLang="zh-CN" sz="1600" dirty="0"/>
                        <a:t>Transformer</a:t>
                      </a:r>
                      <a:endParaRPr lang="en-US" altLang="zh-CN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dirty="0"/>
                        <a:t>DETR, Mask2Former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QueryInst</a:t>
                      </a:r>
                      <a:endParaRPr lang="en-US" altLang="zh-CN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dirty="0"/>
                        <a:t>全局建模，统一框架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训练收敛慢</a:t>
                      </a:r>
                      <a:r>
                        <a:rPr lang="zh-CN" altLang="en-US" sz="1600" dirty="0"/>
                        <a:t>，小目标性能不佳</a:t>
                      </a:r>
                      <a:endParaRPr lang="zh-CN" altLang="en-US" sz="1600" dirty="0"/>
                    </a:p>
                  </a:txBody>
                  <a:tcPr marL="121904" marR="121904" marT="60952" marB="60952" anchor="ctr" anchorCtr="0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498475" y="1334770"/>
            <a:ext cx="263525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实例分割方法现状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475" y="3683000"/>
            <a:ext cx="2635250" cy="461010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不平衡学习方法现状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51" name="文本框 350"/>
          <p:cNvSpPr txBox="1"/>
          <p:nvPr/>
        </p:nvSpPr>
        <p:spPr>
          <a:xfrm>
            <a:off x="413385" y="4916170"/>
            <a:ext cx="3766185" cy="1528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启发式方法：静态权重设置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焦点损失：关注困难样本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均衡损失v2：累积梯度调整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自适应方法：动态权重调整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文本框 352"/>
          <p:cNvSpPr txBox="1"/>
          <p:nvPr/>
        </p:nvSpPr>
        <p:spPr>
          <a:xfrm>
            <a:off x="3945255" y="4916170"/>
            <a:ext cx="2979420" cy="1605915"/>
          </a:xfrm>
          <a:prstGeom prst="rect">
            <a:avLst/>
          </a:prstGeom>
          <a:noFill/>
        </p:spPr>
        <p:txBody>
          <a:bodyPr wrap="square" rtlCol="0" anchor="ctr"/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过采样：</a:t>
            </a:r>
            <a:r>
              <a:rPr lang="en-US" altLang="zh-CN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SMOTE</a:t>
            </a: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欠采样：编辑最近邻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混合策略：</a:t>
            </a:r>
            <a:r>
              <a:rPr lang="en-US" altLang="zh-CN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SMOTE+ENN</a:t>
            </a:r>
            <a:endParaRPr lang="en-US" altLang="zh-CN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生成对抗：</a:t>
            </a:r>
            <a:r>
              <a:rPr lang="en-US" altLang="zh-CN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GAN</a:t>
            </a:r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6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6" name="圆角矩形 355"/>
          <p:cNvSpPr/>
          <p:nvPr/>
        </p:nvSpPr>
        <p:spPr>
          <a:xfrm>
            <a:off x="594360" y="4297045"/>
            <a:ext cx="2146300" cy="46672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代价敏感学习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sp>
        <p:nvSpPr>
          <p:cNvPr id="357" name="圆角矩形 356"/>
          <p:cNvSpPr/>
          <p:nvPr/>
        </p:nvSpPr>
        <p:spPr>
          <a:xfrm>
            <a:off x="3869055" y="4308475"/>
            <a:ext cx="2386965" cy="466725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重采样和数据增强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sp>
        <p:nvSpPr>
          <p:cNvPr id="358" name="矩形 357"/>
          <p:cNvSpPr/>
          <p:nvPr/>
        </p:nvSpPr>
        <p:spPr>
          <a:xfrm>
            <a:off x="7038975" y="4304030"/>
            <a:ext cx="4608830" cy="2173605"/>
          </a:xfrm>
          <a:prstGeom prst="rect">
            <a:avLst/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现有方法局限性：</a:t>
            </a:r>
            <a:endParaRPr lang="en-US" altLang="zh-CN" sz="2000" b="1">
              <a:solidFill>
                <a:schemeClr val="bg1"/>
              </a:solidFill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静态权重缺乏时间维度动态调整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过度依赖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"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困难即稀少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"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简化假设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难以适应类别学习难度的动态变化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主要研究内容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3" y="1588770"/>
            <a:ext cx="11146155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方法问题分析与动机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1481138"/>
            <a:ext cx="10521950" cy="4911725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45200" y="3359150"/>
          <a:ext cx="1016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01600" imgH="139700" progId="Equation.KSEE3">
                  <p:embed/>
                </p:oleObj>
              </mc:Choice>
              <mc:Fallback>
                <p:oleObj name="" r:id="rId4" imgW="101600" imgH="139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5200" y="3359150"/>
                        <a:ext cx="1016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81700" y="332105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6" imgW="228600" imgH="215900" progId="Equation.KSEE3">
                  <p:embed/>
                </p:oleObj>
              </mc:Choice>
              <mc:Fallback>
                <p:oleObj name="" r:id="rId6" imgW="2286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1700" y="332105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rcRect l="6653" r="6390"/>
          <a:stretch>
            <a:fillRect/>
          </a:stretch>
        </p:blipFill>
        <p:spPr>
          <a:xfrm>
            <a:off x="902335" y="3225800"/>
            <a:ext cx="5373370" cy="5886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55" y="1481455"/>
            <a:ext cx="10483215" cy="3683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00" y="3225800"/>
            <a:ext cx="5181600" cy="714375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1330325" y="3166110"/>
          <a:ext cx="341566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1" imgW="1930400" imgH="431800" progId="Equation.DSMT4">
                  <p:embed/>
                </p:oleObj>
              </mc:Choice>
              <mc:Fallback>
                <p:oleObj name="" r:id="rId11" imgW="1930400" imgH="4318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0325" y="3166110"/>
                        <a:ext cx="341566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845" y="3940175"/>
            <a:ext cx="437515" cy="262255"/>
          </a:xfrm>
          <a:prstGeom prst="rect">
            <a:avLst/>
          </a:prstGeom>
        </p:spPr>
      </p:pic>
      <p:graphicFrame>
        <p:nvGraphicFramePr>
          <p:cNvPr id="27" name="对象 26"/>
          <p:cNvGraphicFramePr/>
          <p:nvPr/>
        </p:nvGraphicFramePr>
        <p:xfrm>
          <a:off x="2061845" y="3874135"/>
          <a:ext cx="441960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4" imgW="228600" imgH="228600" progId="Equation.DSMT4">
                  <p:embed/>
                </p:oleObj>
              </mc:Choice>
              <mc:Fallback>
                <p:oleObj name="" r:id="rId14" imgW="228600" imgH="2286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61845" y="3874135"/>
                        <a:ext cx="441960" cy="375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4560" y="1791335"/>
            <a:ext cx="4598670" cy="38938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方法设计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1481455"/>
            <a:ext cx="10483215" cy="36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45" y="1636395"/>
            <a:ext cx="2827020" cy="2971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b="18778"/>
          <a:stretch>
            <a:fillRect/>
          </a:stretch>
        </p:blipFill>
        <p:spPr>
          <a:xfrm>
            <a:off x="893445" y="4610100"/>
            <a:ext cx="3038475" cy="193294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955155" y="5789930"/>
            <a:ext cx="2790825" cy="39878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zh-CN" altLang="en-US" sz="1600" b="0" i="0">
                <a:solidFill>
                  <a:srgbClr val="34495E"/>
                </a:solidFill>
                <a:latin typeface="微软雅黑" panose="020B0503020204020204" charset="-122"/>
                <a:ea typeface="微软雅黑" panose="020B0503020204020204" charset="-122"/>
              </a:rPr>
              <a:t>增强版支持自定义终止值</a:t>
            </a:r>
            <a:endParaRPr lang="zh-CN" altLang="en-US" sz="1600" b="0" i="0">
              <a:solidFill>
                <a:srgbClr val="34495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1" name="对象 30"/>
          <p:cNvGraphicFramePr/>
          <p:nvPr/>
        </p:nvGraphicFramePr>
        <p:xfrm>
          <a:off x="3752215" y="5053965"/>
          <a:ext cx="182753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7" imgW="1574800" imgH="457200" progId="Equation.DSMT4">
                  <p:embed/>
                </p:oleObj>
              </mc:Choice>
              <mc:Fallback>
                <p:oleObj name="" r:id="rId7" imgW="1574800" imgH="4572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2215" y="5053965"/>
                        <a:ext cx="182753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/>
          <p:nvPr/>
        </p:nvGraphicFramePr>
        <p:xfrm>
          <a:off x="3752215" y="6042660"/>
          <a:ext cx="1296035" cy="499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9" imgW="774065" imgH="393700" progId="Equation.DSMT4">
                  <p:embed/>
                </p:oleObj>
              </mc:Choice>
              <mc:Fallback>
                <p:oleObj name="" r:id="rId9" imgW="774065" imgH="3937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52215" y="6042660"/>
                        <a:ext cx="1296035" cy="499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/>
          <p:nvPr/>
        </p:nvGraphicFramePr>
        <p:xfrm>
          <a:off x="3752215" y="5596890"/>
          <a:ext cx="162877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1" imgW="1219200" imgH="431800" progId="Equation.DSMT4">
                  <p:embed/>
                </p:oleObj>
              </mc:Choice>
              <mc:Fallback>
                <p:oleObj name="" r:id="rId11" imgW="1219200" imgH="431800" progId="Equation.DSMT4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2215" y="5596890"/>
                        <a:ext cx="1628775" cy="50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/>
          <p:nvPr/>
        </p:nvGraphicFramePr>
        <p:xfrm>
          <a:off x="7084060" y="6196330"/>
          <a:ext cx="175958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3" imgW="1536700" imgH="254000" progId="Equation.DSMT4">
                  <p:embed/>
                </p:oleObj>
              </mc:Choice>
              <mc:Fallback>
                <p:oleObj name="" r:id="rId13" imgW="1536700" imgH="2540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84060" y="6196330"/>
                        <a:ext cx="175958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/>
          <p:nvPr/>
        </p:nvGraphicFramePr>
        <p:xfrm>
          <a:off x="9357360" y="5789930"/>
          <a:ext cx="387985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5" imgW="203200" imgH="228600" progId="Equation.DSMT4">
                  <p:embed/>
                </p:oleObj>
              </mc:Choice>
              <mc:Fallback>
                <p:oleObj name="" r:id="rId15" imgW="203200" imgH="2286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357360" y="5789930"/>
                        <a:ext cx="387985" cy="36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2" y="0"/>
            <a:ext cx="12189648" cy="1120848"/>
            <a:chOff x="0" y="-1"/>
            <a:chExt cx="9144000" cy="828000"/>
          </a:xfrm>
        </p:grpSpPr>
        <p:sp>
          <p:nvSpPr>
            <p:cNvPr id="5" name="矩形 4"/>
            <p:cNvSpPr/>
            <p:nvPr/>
          </p:nvSpPr>
          <p:spPr>
            <a:xfrm>
              <a:off x="2814320" y="-1"/>
              <a:ext cx="6329680" cy="71120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14320" y="709872"/>
              <a:ext cx="6329680" cy="118127"/>
            </a:xfrm>
            <a:prstGeom prst="rect">
              <a:avLst/>
            </a:prstGeom>
            <a:solidFill>
              <a:srgbClr val="C3C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1"/>
              <a:ext cx="373380" cy="106681"/>
            </a:xfrm>
            <a:prstGeom prst="rect">
              <a:avLst/>
            </a:prstGeom>
            <a:solidFill>
              <a:srgbClr val="124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187959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60658"/>
              <a:ext cx="373380" cy="106681"/>
            </a:xfrm>
            <a:prstGeom prst="rect">
              <a:avLst/>
            </a:prstGeom>
            <a:solidFill>
              <a:srgbClr val="11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721318"/>
              <a:ext cx="373380" cy="106681"/>
            </a:xfrm>
            <a:prstGeom prst="rect">
              <a:avLst/>
            </a:prstGeom>
            <a:solidFill>
              <a:srgbClr val="12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56259"/>
              <a:ext cx="373380" cy="106681"/>
            </a:xfrm>
            <a:prstGeom prst="rect">
              <a:avLst/>
            </a:prstGeom>
            <a:solidFill>
              <a:srgbClr val="11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6740" y="179999"/>
              <a:ext cx="546521" cy="64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39" y="273925"/>
              <a:ext cx="1281102" cy="4320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39565" y="243205"/>
            <a:ext cx="7648575" cy="71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AAMC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方法应用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894080" y="1464945"/>
            <a:ext cx="3420000" cy="540000"/>
          </a:xfrm>
          <a:prstGeom prst="roundRect">
            <a:avLst>
              <a:gd name="adj" fmla="val 50000"/>
            </a:avLst>
          </a:prstGeom>
          <a:solidFill>
            <a:srgbClr val="114B8A"/>
          </a:solidFill>
          <a:ln>
            <a:solidFill>
              <a:srgbClr val="114B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基于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AAMC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的损失函数设计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" y="2227580"/>
            <a:ext cx="1944000" cy="5387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227580"/>
            <a:ext cx="2221364" cy="54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t="26219" r="19622" b="19104"/>
          <a:stretch>
            <a:fillRect/>
          </a:stretch>
        </p:blipFill>
        <p:spPr>
          <a:xfrm>
            <a:off x="894080" y="5414645"/>
            <a:ext cx="10472420" cy="790575"/>
          </a:xfrm>
          <a:prstGeom prst="rect">
            <a:avLst/>
          </a:prstGeom>
        </p:spPr>
      </p:pic>
      <p:graphicFrame>
        <p:nvGraphicFramePr>
          <p:cNvPr id="17" name="对象 16"/>
          <p:cNvGraphicFramePr/>
          <p:nvPr/>
        </p:nvGraphicFramePr>
        <p:xfrm>
          <a:off x="1109345" y="2988945"/>
          <a:ext cx="3472815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6" imgW="2336800" imgH="558800" progId="Equation.DSMT4">
                  <p:embed/>
                </p:oleObj>
              </mc:Choice>
              <mc:Fallback>
                <p:oleObj name="" r:id="rId6" imgW="2336800" imgH="5588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9345" y="2988945"/>
                        <a:ext cx="3472815" cy="8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6422390" y="3182620"/>
          <a:ext cx="4340225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8" imgW="2920365" imgH="304800" progId="Equation.DSMT4">
                  <p:embed/>
                </p:oleObj>
              </mc:Choice>
              <mc:Fallback>
                <p:oleObj name="" r:id="rId8" imgW="2920365" imgH="3048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22390" y="3182620"/>
                        <a:ext cx="4340225" cy="4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/>
          <p:nvPr/>
        </p:nvGraphicFramePr>
        <p:xfrm>
          <a:off x="6420803" y="3909060"/>
          <a:ext cx="494538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0" imgW="3327400" imgH="342900" progId="Equation.DSMT4">
                  <p:embed/>
                </p:oleObj>
              </mc:Choice>
              <mc:Fallback>
                <p:oleObj name="" r:id="rId10" imgW="3327400" imgH="342900" progId="Equation.DSMT4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20803" y="3909060"/>
                        <a:ext cx="494538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960755" y="4757420"/>
            <a:ext cx="10196195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>
              <a:lnSpc>
                <a:spcPct val="150000"/>
              </a:lnSpc>
            </a:pPr>
            <a:r>
              <a:rPr lang="zh-CN" sz="1600" b="1">
                <a:latin typeface="微软雅黑" panose="020B0503020204020204" charset="-122"/>
                <a:ea typeface="微软雅黑" panose="020B0503020204020204" charset="-122"/>
              </a:rPr>
              <a:t>实现在训练初期给予稀有类足够关注以克服样本不足问题，后期则适当降低权重以避免过度关注带来的负面影响。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ABLE_BEAUTIFY" val="smartTable{9f8b0617-1892-43ed-a7d4-0288bbf6e3df}"/>
  <p:tag name="TABLE_ENDDRAG_ORIGIN_RECT" val="862*403"/>
  <p:tag name="TABLE_ENDDRAG_RECT" val="50*100*862*403"/>
</p:tagLst>
</file>

<file path=ppt/tags/tag64.xml><?xml version="1.0" encoding="utf-8"?>
<p:tagLst xmlns:p="http://schemas.openxmlformats.org/presentationml/2006/main">
  <p:tag name="KSO_WM_DIAGRAM_VIRTUALLY_FRAME" val="{&quot;height&quot;:345.5,&quot;left&quot;:69.7,&quot;top&quot;:179.85,&quot;width&quot;:820.1}"/>
</p:tagLst>
</file>

<file path=ppt/tags/tag65.xml><?xml version="1.0" encoding="utf-8"?>
<p:tagLst xmlns:p="http://schemas.openxmlformats.org/presentationml/2006/main">
  <p:tag name="TABLE_ENDDRAG_ORIGIN_RECT" val="569*152"/>
  <p:tag name="TABLE_ENDDRAG_RECT" val="98*159*569*152"/>
</p:tagLst>
</file>

<file path=ppt/tags/tag66.xml><?xml version="1.0" encoding="utf-8"?>
<p:tagLst xmlns:p="http://schemas.openxmlformats.org/presentationml/2006/main">
  <p:tag name="KSO_WM_DIAGRAM_VIRTUALLY_FRAME" val="{&quot;height&quot;:345.5,&quot;left&quot;:69.7,&quot;top&quot;:179.85,&quot;width&quot;:820.1}"/>
</p:tagLst>
</file>

<file path=ppt/tags/tag67.xml><?xml version="1.0" encoding="utf-8"?>
<p:tagLst xmlns:p="http://schemas.openxmlformats.org/presentationml/2006/main">
  <p:tag name="KSO_WM_DIAGRAM_VIRTUALLY_FRAME" val="{&quot;height&quot;:345.5,&quot;left&quot;:69.7,&quot;top&quot;:179.85,&quot;width&quot;:820.1}"/>
</p:tagLst>
</file>

<file path=ppt/tags/tag68.xml><?xml version="1.0" encoding="utf-8"?>
<p:tagLst xmlns:p="http://schemas.openxmlformats.org/presentationml/2006/main">
  <p:tag name="KSO_WM_DIAGRAM_VIRTUALLY_FRAME" val="{&quot;height&quot;:345.5,&quot;left&quot;:69.7,&quot;top&quot;:179.85,&quot;width&quot;:820.1}"/>
</p:tagLst>
</file>

<file path=ppt/tags/tag69.xml><?xml version="1.0" encoding="utf-8"?>
<p:tagLst xmlns:p="http://schemas.openxmlformats.org/presentationml/2006/main">
  <p:tag name="KSO_WM_DIAGRAM_VIRTUALLY_FRAME" val="{&quot;height&quot;:345.5,&quot;left&quot;:69.7,&quot;top&quot;:179.85,&quot;width&quot;:820.1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ZjliMDI0ZTdmYWRkZGVmMGU1ZjI0OTcyMWZhNTU2NTYifQ=="/>
  <p:tag name="resource_record_key" val="{&quot;29&quot;:[50000042,50000059,50000076,50052712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5612</Words>
  <Application>WPS 演示</Application>
  <PresentationFormat>宽屏</PresentationFormat>
  <Paragraphs>462</Paragraphs>
  <Slides>27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27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微软雅黑</vt:lpstr>
      <vt:lpstr>Times New Roman</vt:lpstr>
      <vt:lpstr>Roboto</vt:lpstr>
      <vt:lpstr>Arial Unicode MS</vt:lpstr>
      <vt:lpstr>Calibri</vt:lpstr>
      <vt:lpstr>WPS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贺</cp:lastModifiedBy>
  <cp:revision>505</cp:revision>
  <dcterms:created xsi:type="dcterms:W3CDTF">2019-06-19T02:08:00Z</dcterms:created>
  <dcterms:modified xsi:type="dcterms:W3CDTF">2025-08-11T13:06:58Z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2052-12.1.0.22215</vt:lpwstr>
  </property>
  <property fmtid="{D5CDD505-2E9C-101B-9397-08002B2CF9AE}" pid="3" name="ICV">
    <vt:lpwstr>F765540DB50641669F1137F2A7AED670_13</vt:lpwstr>
  </property>
</Properties>
</file>